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sldIdLst>
    <p:sldId id="256" r:id="rId2"/>
    <p:sldId id="257" r:id="rId3"/>
    <p:sldId id="258" r:id="rId4"/>
    <p:sldId id="259" r:id="rId5"/>
    <p:sldId id="260" r:id="rId6"/>
    <p:sldId id="263" r:id="rId7"/>
    <p:sldId id="261" r:id="rId8"/>
    <p:sldId id="262" r:id="rId9"/>
    <p:sldId id="269" r:id="rId10"/>
    <p:sldId id="270" r:id="rId11"/>
    <p:sldId id="271" r:id="rId12"/>
    <p:sldId id="272" r:id="rId13"/>
    <p:sldId id="273" r:id="rId14"/>
    <p:sldId id="274" r:id="rId15"/>
    <p:sldId id="275" r:id="rId16"/>
    <p:sldId id="276" r:id="rId17"/>
    <p:sldId id="264" r:id="rId18"/>
    <p:sldId id="265" r:id="rId19"/>
    <p:sldId id="266" r:id="rId20"/>
    <p:sldId id="267" r:id="rId21"/>
    <p:sldId id="268" r:id="rId22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9F5F813-CAA5-4864-AB87-30A2F588F6AD}" v="14" dt="2024-04-09T16:41:23.15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58" autoAdjust="0"/>
    <p:restoredTop sz="94660"/>
  </p:normalViewPr>
  <p:slideViewPr>
    <p:cSldViewPr snapToGrid="0">
      <p:cViewPr varScale="1">
        <p:scale>
          <a:sx n="78" d="100"/>
          <a:sy n="78" d="100"/>
        </p:scale>
        <p:origin x="653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eonardo Palha" userId="df58621b-88ff-42b5-8ecd-8c2e9574e1fa" providerId="ADAL" clId="{D9F5F813-CAA5-4864-AB87-30A2F588F6AD}"/>
    <pc:docChg chg="custSel modSld">
      <pc:chgData name="Leonardo Palha" userId="df58621b-88ff-42b5-8ecd-8c2e9574e1fa" providerId="ADAL" clId="{D9F5F813-CAA5-4864-AB87-30A2F588F6AD}" dt="2024-04-09T16:44:15.810" v="31" actId="20577"/>
      <pc:docMkLst>
        <pc:docMk/>
      </pc:docMkLst>
      <pc:sldChg chg="modSp">
        <pc:chgData name="Leonardo Palha" userId="df58621b-88ff-42b5-8ecd-8c2e9574e1fa" providerId="ADAL" clId="{D9F5F813-CAA5-4864-AB87-30A2F588F6AD}" dt="2024-04-09T16:41:23.157" v="13" actId="20577"/>
        <pc:sldMkLst>
          <pc:docMk/>
          <pc:sldMk cId="1135480447" sldId="256"/>
        </pc:sldMkLst>
        <pc:spChg chg="mod">
          <ac:chgData name="Leonardo Palha" userId="df58621b-88ff-42b5-8ecd-8c2e9574e1fa" providerId="ADAL" clId="{D9F5F813-CAA5-4864-AB87-30A2F588F6AD}" dt="2024-04-09T16:41:23.157" v="13" actId="20577"/>
          <ac:spMkLst>
            <pc:docMk/>
            <pc:sldMk cId="1135480447" sldId="256"/>
            <ac:spMk id="2" creationId="{447B8B5D-37B7-12E0-E65A-A1514F75C55A}"/>
          </ac:spMkLst>
        </pc:spChg>
      </pc:sldChg>
      <pc:sldChg chg="modSp mod">
        <pc:chgData name="Leonardo Palha" userId="df58621b-88ff-42b5-8ecd-8c2e9574e1fa" providerId="ADAL" clId="{D9F5F813-CAA5-4864-AB87-30A2F588F6AD}" dt="2024-04-09T16:44:15.810" v="31" actId="20577"/>
        <pc:sldMkLst>
          <pc:docMk/>
          <pc:sldMk cId="1407620171" sldId="257"/>
        </pc:sldMkLst>
        <pc:spChg chg="mod">
          <ac:chgData name="Leonardo Palha" userId="df58621b-88ff-42b5-8ecd-8c2e9574e1fa" providerId="ADAL" clId="{D9F5F813-CAA5-4864-AB87-30A2F588F6AD}" dt="2024-04-09T16:44:15.810" v="31" actId="20577"/>
          <ac:spMkLst>
            <pc:docMk/>
            <pc:sldMk cId="1407620171" sldId="257"/>
            <ac:spMk id="3" creationId="{AECFB52B-733D-3BDD-56A4-A2BA77D738AD}"/>
          </ac:spMkLst>
        </pc:spChg>
      </pc:sldChg>
      <pc:sldChg chg="modSp mod">
        <pc:chgData name="Leonardo Palha" userId="df58621b-88ff-42b5-8ecd-8c2e9574e1fa" providerId="ADAL" clId="{D9F5F813-CAA5-4864-AB87-30A2F588F6AD}" dt="2024-04-09T16:44:12.024" v="30" actId="20577"/>
        <pc:sldMkLst>
          <pc:docMk/>
          <pc:sldMk cId="2936201120" sldId="258"/>
        </pc:sldMkLst>
        <pc:spChg chg="mod">
          <ac:chgData name="Leonardo Palha" userId="df58621b-88ff-42b5-8ecd-8c2e9574e1fa" providerId="ADAL" clId="{D9F5F813-CAA5-4864-AB87-30A2F588F6AD}" dt="2024-04-09T16:44:12.024" v="30" actId="20577"/>
          <ac:spMkLst>
            <pc:docMk/>
            <pc:sldMk cId="2936201120" sldId="258"/>
            <ac:spMk id="3" creationId="{69DF997D-A4C1-BDFF-3CAD-BE941FD9A780}"/>
          </ac:spMkLst>
        </pc:spChg>
      </pc:sldChg>
      <pc:sldChg chg="modSp mod">
        <pc:chgData name="Leonardo Palha" userId="df58621b-88ff-42b5-8ecd-8c2e9574e1fa" providerId="ADAL" clId="{D9F5F813-CAA5-4864-AB87-30A2F588F6AD}" dt="2024-04-09T16:44:00.176" v="29" actId="20577"/>
        <pc:sldMkLst>
          <pc:docMk/>
          <pc:sldMk cId="1766562055" sldId="259"/>
        </pc:sldMkLst>
        <pc:spChg chg="mod">
          <ac:chgData name="Leonardo Palha" userId="df58621b-88ff-42b5-8ecd-8c2e9574e1fa" providerId="ADAL" clId="{D9F5F813-CAA5-4864-AB87-30A2F588F6AD}" dt="2024-04-09T16:44:00.176" v="29" actId="20577"/>
          <ac:spMkLst>
            <pc:docMk/>
            <pc:sldMk cId="1766562055" sldId="259"/>
            <ac:spMk id="3" creationId="{64E01C3D-7209-9CF0-CD6D-A232C9FC70C8}"/>
          </ac:spMkLst>
        </pc:spChg>
      </pc:sldChg>
      <pc:sldChg chg="modSp mod">
        <pc:chgData name="Leonardo Palha" userId="df58621b-88ff-42b5-8ecd-8c2e9574e1fa" providerId="ADAL" clId="{D9F5F813-CAA5-4864-AB87-30A2F588F6AD}" dt="2024-04-09T16:43:50.413" v="28" actId="27636"/>
        <pc:sldMkLst>
          <pc:docMk/>
          <pc:sldMk cId="3628095118" sldId="261"/>
        </pc:sldMkLst>
        <pc:spChg chg="mod">
          <ac:chgData name="Leonardo Palha" userId="df58621b-88ff-42b5-8ecd-8c2e9574e1fa" providerId="ADAL" clId="{D9F5F813-CAA5-4864-AB87-30A2F588F6AD}" dt="2024-04-09T16:43:50.413" v="28" actId="27636"/>
          <ac:spMkLst>
            <pc:docMk/>
            <pc:sldMk cId="3628095118" sldId="261"/>
            <ac:spMk id="22" creationId="{609476C5-2913-9BF8-F14A-3AD42E4DDE44}"/>
          </ac:spMkLst>
        </pc:spChg>
      </pc:sldChg>
      <pc:sldChg chg="modSp mod">
        <pc:chgData name="Leonardo Palha" userId="df58621b-88ff-42b5-8ecd-8c2e9574e1fa" providerId="ADAL" clId="{D9F5F813-CAA5-4864-AB87-30A2F588F6AD}" dt="2024-04-09T16:43:32.299" v="24" actId="20577"/>
        <pc:sldMkLst>
          <pc:docMk/>
          <pc:sldMk cId="1244688919" sldId="262"/>
        </pc:sldMkLst>
        <pc:spChg chg="mod">
          <ac:chgData name="Leonardo Palha" userId="df58621b-88ff-42b5-8ecd-8c2e9574e1fa" providerId="ADAL" clId="{D9F5F813-CAA5-4864-AB87-30A2F588F6AD}" dt="2024-04-09T16:43:32.299" v="24" actId="20577"/>
          <ac:spMkLst>
            <pc:docMk/>
            <pc:sldMk cId="1244688919" sldId="262"/>
            <ac:spMk id="3" creationId="{62B9DB8D-FFDD-625C-9689-F68B0326E515}"/>
          </ac:spMkLst>
        </pc:spChg>
      </pc:sldChg>
      <pc:sldChg chg="modSp mod">
        <pc:chgData name="Leonardo Palha" userId="df58621b-88ff-42b5-8ecd-8c2e9574e1fa" providerId="ADAL" clId="{D9F5F813-CAA5-4864-AB87-30A2F588F6AD}" dt="2024-04-09T16:43:47.674" v="26" actId="20577"/>
        <pc:sldMkLst>
          <pc:docMk/>
          <pc:sldMk cId="1394945396" sldId="263"/>
        </pc:sldMkLst>
        <pc:spChg chg="mod">
          <ac:chgData name="Leonardo Palha" userId="df58621b-88ff-42b5-8ecd-8c2e9574e1fa" providerId="ADAL" clId="{D9F5F813-CAA5-4864-AB87-30A2F588F6AD}" dt="2024-04-09T16:43:47.674" v="26" actId="20577"/>
          <ac:spMkLst>
            <pc:docMk/>
            <pc:sldMk cId="1394945396" sldId="263"/>
            <ac:spMk id="3" creationId="{E12BEABA-3A70-A898-F830-C960BDF16557}"/>
          </ac:spMkLst>
        </pc:spChg>
      </pc:sldChg>
      <pc:sldChg chg="modSp mod">
        <pc:chgData name="Leonardo Palha" userId="df58621b-88ff-42b5-8ecd-8c2e9574e1fa" providerId="ADAL" clId="{D9F5F813-CAA5-4864-AB87-30A2F588F6AD}" dt="2024-04-09T16:42:34.559" v="14" actId="20577"/>
        <pc:sldMkLst>
          <pc:docMk/>
          <pc:sldMk cId="3887490998" sldId="264"/>
        </pc:sldMkLst>
        <pc:spChg chg="mod">
          <ac:chgData name="Leonardo Palha" userId="df58621b-88ff-42b5-8ecd-8c2e9574e1fa" providerId="ADAL" clId="{D9F5F813-CAA5-4864-AB87-30A2F588F6AD}" dt="2024-04-09T16:42:34.559" v="14" actId="20577"/>
          <ac:spMkLst>
            <pc:docMk/>
            <pc:sldMk cId="3887490998" sldId="264"/>
            <ac:spMk id="3" creationId="{08ACFCD4-C086-7096-A940-90A4DE0571DD}"/>
          </ac:spMkLst>
        </pc:spChg>
      </pc:sldChg>
      <pc:sldChg chg="modSp mod">
        <pc:chgData name="Leonardo Palha" userId="df58621b-88ff-42b5-8ecd-8c2e9574e1fa" providerId="ADAL" clId="{D9F5F813-CAA5-4864-AB87-30A2F588F6AD}" dt="2024-04-09T16:42:37.518" v="15" actId="20577"/>
        <pc:sldMkLst>
          <pc:docMk/>
          <pc:sldMk cId="1730100821" sldId="265"/>
        </pc:sldMkLst>
        <pc:spChg chg="mod">
          <ac:chgData name="Leonardo Palha" userId="df58621b-88ff-42b5-8ecd-8c2e9574e1fa" providerId="ADAL" clId="{D9F5F813-CAA5-4864-AB87-30A2F588F6AD}" dt="2024-04-09T16:42:37.518" v="15" actId="20577"/>
          <ac:spMkLst>
            <pc:docMk/>
            <pc:sldMk cId="1730100821" sldId="265"/>
            <ac:spMk id="3" creationId="{5A7D1780-EB75-AA34-0F75-52A0B12FBBB1}"/>
          </ac:spMkLst>
        </pc:spChg>
      </pc:sldChg>
      <pc:sldChg chg="modSp mod">
        <pc:chgData name="Leonardo Palha" userId="df58621b-88ff-42b5-8ecd-8c2e9574e1fa" providerId="ADAL" clId="{D9F5F813-CAA5-4864-AB87-30A2F588F6AD}" dt="2024-04-09T16:42:47.715" v="17" actId="20577"/>
        <pc:sldMkLst>
          <pc:docMk/>
          <pc:sldMk cId="1758966245" sldId="266"/>
        </pc:sldMkLst>
        <pc:spChg chg="mod">
          <ac:chgData name="Leonardo Palha" userId="df58621b-88ff-42b5-8ecd-8c2e9574e1fa" providerId="ADAL" clId="{D9F5F813-CAA5-4864-AB87-30A2F588F6AD}" dt="2024-04-09T16:42:47.715" v="17" actId="20577"/>
          <ac:spMkLst>
            <pc:docMk/>
            <pc:sldMk cId="1758966245" sldId="266"/>
            <ac:spMk id="3" creationId="{7059836E-5AA4-DA51-BABE-952625A531D0}"/>
          </ac:spMkLst>
        </pc:spChg>
      </pc:sldChg>
      <pc:sldChg chg="modSp mod">
        <pc:chgData name="Leonardo Palha" userId="df58621b-88ff-42b5-8ecd-8c2e9574e1fa" providerId="ADAL" clId="{D9F5F813-CAA5-4864-AB87-30A2F588F6AD}" dt="2024-04-09T16:42:43.050" v="16" actId="20577"/>
        <pc:sldMkLst>
          <pc:docMk/>
          <pc:sldMk cId="2787537609" sldId="267"/>
        </pc:sldMkLst>
        <pc:spChg chg="mod">
          <ac:chgData name="Leonardo Palha" userId="df58621b-88ff-42b5-8ecd-8c2e9574e1fa" providerId="ADAL" clId="{D9F5F813-CAA5-4864-AB87-30A2F588F6AD}" dt="2024-04-09T16:42:43.050" v="16" actId="20577"/>
          <ac:spMkLst>
            <pc:docMk/>
            <pc:sldMk cId="2787537609" sldId="267"/>
            <ac:spMk id="3" creationId="{D7405D26-73E0-A3B5-ABE6-877A69CDBEC8}"/>
          </ac:spMkLst>
        </pc:spChg>
      </pc:sldChg>
      <pc:sldChg chg="modSp mod">
        <pc:chgData name="Leonardo Palha" userId="df58621b-88ff-42b5-8ecd-8c2e9574e1fa" providerId="ADAL" clId="{D9F5F813-CAA5-4864-AB87-30A2F588F6AD}" dt="2024-04-09T16:43:24.866" v="23" actId="27636"/>
        <pc:sldMkLst>
          <pc:docMk/>
          <pc:sldMk cId="3916221710" sldId="269"/>
        </pc:sldMkLst>
        <pc:spChg chg="mod">
          <ac:chgData name="Leonardo Palha" userId="df58621b-88ff-42b5-8ecd-8c2e9574e1fa" providerId="ADAL" clId="{D9F5F813-CAA5-4864-AB87-30A2F588F6AD}" dt="2024-04-09T16:43:24.866" v="23" actId="27636"/>
          <ac:spMkLst>
            <pc:docMk/>
            <pc:sldMk cId="3916221710" sldId="269"/>
            <ac:spMk id="3" creationId="{6DAF405C-5185-F873-D95A-7DA8C4810F46}"/>
          </ac:spMkLst>
        </pc:spChg>
      </pc:sldChg>
      <pc:sldChg chg="modSp mod">
        <pc:chgData name="Leonardo Palha" userId="df58621b-88ff-42b5-8ecd-8c2e9574e1fa" providerId="ADAL" clId="{D9F5F813-CAA5-4864-AB87-30A2F588F6AD}" dt="2024-04-09T16:43:09.462" v="19" actId="20577"/>
        <pc:sldMkLst>
          <pc:docMk/>
          <pc:sldMk cId="34466892" sldId="270"/>
        </pc:sldMkLst>
        <pc:spChg chg="mod">
          <ac:chgData name="Leonardo Palha" userId="df58621b-88ff-42b5-8ecd-8c2e9574e1fa" providerId="ADAL" clId="{D9F5F813-CAA5-4864-AB87-30A2F588F6AD}" dt="2024-04-09T16:43:09.462" v="19" actId="20577"/>
          <ac:spMkLst>
            <pc:docMk/>
            <pc:sldMk cId="34466892" sldId="270"/>
            <ac:spMk id="3" creationId="{B5AA5F0E-D301-A38A-0A8A-E530F05B2BD6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4/9/2024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041537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4/9/2024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8168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4/9/2024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97332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4/9/2024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314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4/9/2024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5349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4/9/2024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770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4/9/2024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6212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4/9/2024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2889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4/9/2024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8566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4/9/2024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639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4/9/2024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9540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4/9/2024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3405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66" r:id="rId6"/>
    <p:sldLayoutId id="2147483662" r:id="rId7"/>
    <p:sldLayoutId id="2147483663" r:id="rId8"/>
    <p:sldLayoutId id="2147483664" r:id="rId9"/>
    <p:sldLayoutId id="2147483665" r:id="rId10"/>
    <p:sldLayoutId id="214748366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pxhere.com/pt/photo/1292554" TargetMode="External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7" name="Rectangle 47">
            <a:extLst>
              <a:ext uri="{FF2B5EF4-FFF2-40B4-BE49-F238E27FC236}">
                <a16:creationId xmlns:a16="http://schemas.microsoft.com/office/drawing/2014/main" id="{5A59F003-E00A-43F9-91DC-CC54E3B8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3">
            <a:extLst>
              <a:ext uri="{FF2B5EF4-FFF2-40B4-BE49-F238E27FC236}">
                <a16:creationId xmlns:a16="http://schemas.microsoft.com/office/drawing/2014/main" id="{00421F99-133C-C398-2227-4C32445F9A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65" b="7865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58" name="Rectangle 49">
            <a:extLst>
              <a:ext uri="{FF2B5EF4-FFF2-40B4-BE49-F238E27FC236}">
                <a16:creationId xmlns:a16="http://schemas.microsoft.com/office/drawing/2014/main" id="{D74A4382-E3AD-430A-9A1F-DFA3E0E77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799868" y="-1534136"/>
            <a:ext cx="4592270" cy="12192001"/>
          </a:xfrm>
          <a:prstGeom prst="rect">
            <a:avLst/>
          </a:prstGeom>
          <a:gradFill>
            <a:gsLst>
              <a:gs pos="35000">
                <a:schemeClr val="tx1">
                  <a:alpha val="46000"/>
                </a:schemeClr>
              </a:gs>
              <a:gs pos="21000">
                <a:schemeClr val="tx1">
                  <a:alpha val="3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8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47B8B5D-37B7-12E0-E65A-A1514F75C5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4553" y="4379633"/>
            <a:ext cx="9078562" cy="2343672"/>
          </a:xfrm>
        </p:spPr>
        <p:txBody>
          <a:bodyPr>
            <a:normAutofit/>
          </a:bodyPr>
          <a:lstStyle/>
          <a:p>
            <a:r>
              <a:rPr lang="pt-BR" sz="5100" dirty="0">
                <a:solidFill>
                  <a:schemeClr val="bg1"/>
                </a:solidFill>
              </a:rPr>
              <a:t>AURUM GLASSES GROUP </a:t>
            </a:r>
            <a:br>
              <a:rPr lang="pt-BR" sz="5100" dirty="0">
                <a:solidFill>
                  <a:schemeClr val="bg1"/>
                </a:solidFill>
              </a:rPr>
            </a:br>
            <a:br>
              <a:rPr lang="pt-BR" sz="5100" dirty="0">
                <a:solidFill>
                  <a:schemeClr val="bg1"/>
                </a:solidFill>
              </a:rPr>
            </a:br>
            <a:endParaRPr lang="pt-BR" sz="5100" dirty="0">
              <a:solidFill>
                <a:schemeClr val="bg1"/>
              </a:solidFill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6FA4510-1B4C-BAF7-7572-C4ACDAB6F4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4553" y="5551469"/>
            <a:ext cx="9078562" cy="592975"/>
          </a:xfrm>
        </p:spPr>
        <p:txBody>
          <a:bodyPr anchor="ctr">
            <a:normAutofit/>
          </a:bodyPr>
          <a:lstStyle/>
          <a:p>
            <a:r>
              <a:rPr lang="pt-BR">
                <a:solidFill>
                  <a:schemeClr val="bg1"/>
                </a:solidFill>
              </a:rPr>
              <a:t>Inovação, Qualidade e Excelência</a:t>
            </a:r>
          </a:p>
        </p:txBody>
      </p:sp>
    </p:spTree>
    <p:extLst>
      <p:ext uri="{BB962C8B-B14F-4D97-AF65-F5344CB8AC3E}">
        <p14:creationId xmlns:p14="http://schemas.microsoft.com/office/powerpoint/2010/main" val="1135480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F5A038-497E-6DD6-277A-B69B94BC6F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8" r="2518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7C856A2-3AB6-F03E-5F02-1399BB61A9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pt-BR" sz="2800"/>
              <a:t>Blindex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solidFill>
              <a:schemeClr val="tx2">
                <a:lumMod val="25000"/>
                <a:lumOff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5AA5F0E-D301-A38A-0A8A-E530F05B2B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4722016" cy="3207258"/>
          </a:xfrm>
        </p:spPr>
        <p:txBody>
          <a:bodyPr anchor="t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pt-BR" sz="1700" dirty="0"/>
              <a:t>Clareza Inquebrável</a:t>
            </a:r>
            <a:br>
              <a:rPr lang="pt-BR" sz="1700" dirty="0"/>
            </a:br>
            <a:br>
              <a:rPr lang="pt-BR" sz="1700" dirty="0"/>
            </a:br>
            <a:r>
              <a:rPr lang="pt-BR" sz="1700" dirty="0"/>
              <a:t>A marca Blindex é reconhecida por sua resistência e clareza excepcionais.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pt-BR" sz="1700" dirty="0"/>
              <a:t>Nossos produtos Blindex são fabricados seguindo as mais rigorosas normas de segurança, atendendo às demandas de um mercado que valoriza transparência e durabilidade.</a:t>
            </a:r>
          </a:p>
        </p:txBody>
      </p:sp>
    </p:spTree>
    <p:extLst>
      <p:ext uri="{BB962C8B-B14F-4D97-AF65-F5344CB8AC3E}">
        <p14:creationId xmlns:p14="http://schemas.microsoft.com/office/powerpoint/2010/main" val="344668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560AFAAC-EA6C-45A9-9E03-C9C9F0193B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4">
            <a:extLst>
              <a:ext uri="{FF2B5EF4-FFF2-40B4-BE49-F238E27FC236}">
                <a16:creationId xmlns:a16="http://schemas.microsoft.com/office/drawing/2014/main" id="{EC34B9A5-07B3-7669-6D0C-B3766B5F559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19" r="14245" b="-2"/>
          <a:stretch/>
        </p:blipFill>
        <p:spPr>
          <a:xfrm>
            <a:off x="4883022" y="10"/>
            <a:ext cx="7308978" cy="6857990"/>
          </a:xfrm>
          <a:custGeom>
            <a:avLst/>
            <a:gdLst/>
            <a:ahLst/>
            <a:cxnLst/>
            <a:rect l="l" t="t" r="r" b="b"/>
            <a:pathLst>
              <a:path w="7308978" h="6858000">
                <a:moveTo>
                  <a:pt x="0" y="0"/>
                </a:moveTo>
                <a:lnTo>
                  <a:pt x="7308978" y="0"/>
                </a:lnTo>
                <a:lnTo>
                  <a:pt x="7308978" y="6858000"/>
                </a:lnTo>
                <a:lnTo>
                  <a:pt x="0" y="6858000"/>
                </a:lnTo>
                <a:lnTo>
                  <a:pt x="62983" y="6788730"/>
                </a:lnTo>
                <a:cubicBezTo>
                  <a:pt x="773509" y="5928900"/>
                  <a:pt x="1212978" y="4741056"/>
                  <a:pt x="1212978" y="3429000"/>
                </a:cubicBezTo>
                <a:cubicBezTo>
                  <a:pt x="1212978" y="2116944"/>
                  <a:pt x="773509" y="929100"/>
                  <a:pt x="62983" y="69271"/>
                </a:cubicBezTo>
                <a:close/>
              </a:path>
            </a:pathLst>
          </a:custGeom>
        </p:spPr>
      </p:pic>
      <p:sp useBgFill="1">
        <p:nvSpPr>
          <p:cNvPr id="29" name="Freeform: Shape 28">
            <a:extLst>
              <a:ext uri="{FF2B5EF4-FFF2-40B4-BE49-F238E27FC236}">
                <a16:creationId xmlns:a16="http://schemas.microsoft.com/office/drawing/2014/main" id="{83549E37-C86B-4401-90BD-D8BF83859F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1" cy="6858000"/>
          </a:xfrm>
          <a:custGeom>
            <a:avLst/>
            <a:gdLst>
              <a:gd name="connsiteX0" fmla="*/ 0 w 6096001"/>
              <a:gd name="connsiteY0" fmla="*/ 0 h 6858000"/>
              <a:gd name="connsiteX1" fmla="*/ 4883023 w 6096001"/>
              <a:gd name="connsiteY1" fmla="*/ 0 h 6858000"/>
              <a:gd name="connsiteX2" fmla="*/ 4946006 w 6096001"/>
              <a:gd name="connsiteY2" fmla="*/ 69271 h 6858000"/>
              <a:gd name="connsiteX3" fmla="*/ 6096001 w 6096001"/>
              <a:gd name="connsiteY3" fmla="*/ 3429000 h 6858000"/>
              <a:gd name="connsiteX4" fmla="*/ 4946006 w 6096001"/>
              <a:gd name="connsiteY4" fmla="*/ 6788730 h 6858000"/>
              <a:gd name="connsiteX5" fmla="*/ 4883023 w 6096001"/>
              <a:gd name="connsiteY5" fmla="*/ 6858000 h 6858000"/>
              <a:gd name="connsiteX6" fmla="*/ 0 w 609600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1" h="6858000">
                <a:moveTo>
                  <a:pt x="0" y="0"/>
                </a:moveTo>
                <a:lnTo>
                  <a:pt x="4883023" y="0"/>
                </a:lnTo>
                <a:lnTo>
                  <a:pt x="4946006" y="69271"/>
                </a:lnTo>
                <a:cubicBezTo>
                  <a:pt x="5656532" y="929100"/>
                  <a:pt x="6096001" y="2116944"/>
                  <a:pt x="6096001" y="3429000"/>
                </a:cubicBezTo>
                <a:cubicBezTo>
                  <a:pt x="6096001" y="4741056"/>
                  <a:pt x="5656532" y="5928900"/>
                  <a:pt x="4946006" y="6788730"/>
                </a:cubicBezTo>
                <a:lnTo>
                  <a:pt x="4883023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1" name="Freeform: Shape 30">
            <a:extLst>
              <a:ext uri="{FF2B5EF4-FFF2-40B4-BE49-F238E27FC236}">
                <a16:creationId xmlns:a16="http://schemas.microsoft.com/office/drawing/2014/main" id="{8A17784E-76D8-4521-A77D-0D2EBB9230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86857" cy="6858000"/>
          </a:xfrm>
          <a:custGeom>
            <a:avLst/>
            <a:gdLst>
              <a:gd name="connsiteX0" fmla="*/ 0 w 6086857"/>
              <a:gd name="connsiteY0" fmla="*/ 0 h 6858000"/>
              <a:gd name="connsiteX1" fmla="*/ 4873879 w 6086857"/>
              <a:gd name="connsiteY1" fmla="*/ 0 h 6858000"/>
              <a:gd name="connsiteX2" fmla="*/ 4936862 w 6086857"/>
              <a:gd name="connsiteY2" fmla="*/ 69271 h 6858000"/>
              <a:gd name="connsiteX3" fmla="*/ 6086857 w 6086857"/>
              <a:gd name="connsiteY3" fmla="*/ 3429000 h 6858000"/>
              <a:gd name="connsiteX4" fmla="*/ 4936862 w 6086857"/>
              <a:gd name="connsiteY4" fmla="*/ 6788730 h 6858000"/>
              <a:gd name="connsiteX5" fmla="*/ 4873879 w 6086857"/>
              <a:gd name="connsiteY5" fmla="*/ 6858000 h 6858000"/>
              <a:gd name="connsiteX6" fmla="*/ 0 w 608685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6857" h="6858000">
                <a:moveTo>
                  <a:pt x="0" y="0"/>
                </a:moveTo>
                <a:lnTo>
                  <a:pt x="4873879" y="0"/>
                </a:lnTo>
                <a:lnTo>
                  <a:pt x="4936862" y="69271"/>
                </a:lnTo>
                <a:cubicBezTo>
                  <a:pt x="5647388" y="929100"/>
                  <a:pt x="6086857" y="2116944"/>
                  <a:pt x="6086857" y="3429000"/>
                </a:cubicBezTo>
                <a:cubicBezTo>
                  <a:pt x="6086857" y="4741056"/>
                  <a:pt x="5647388" y="5928900"/>
                  <a:pt x="4936862" y="6788730"/>
                </a:cubicBezTo>
                <a:lnTo>
                  <a:pt x="487387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746C260-F6DE-C186-59B1-35E0482EF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904" y="856488"/>
            <a:ext cx="4992624" cy="1243584"/>
          </a:xfrm>
        </p:spPr>
        <p:txBody>
          <a:bodyPr anchor="ctr">
            <a:normAutofit/>
          </a:bodyPr>
          <a:lstStyle/>
          <a:p>
            <a:r>
              <a:rPr lang="pt-BR" sz="3400"/>
              <a:t>Tampos de Mesa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C0036C6B-F09C-4EAB-AE02-8D056EE748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24325"/>
            <a:ext cx="128016" cy="6539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Rectangle 34">
            <a:extLst>
              <a:ext uri="{FF2B5EF4-FFF2-40B4-BE49-F238E27FC236}">
                <a16:creationId xmlns:a16="http://schemas.microsoft.com/office/drawing/2014/main" id="{FC8D5885-2804-4D3C-BE31-902E4D327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769" y="2195336"/>
            <a:ext cx="498348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D5870E0-E1E5-3044-64DD-C6B91EAADE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4904" y="2522949"/>
            <a:ext cx="5065776" cy="3402363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pt-BR" sz="1800"/>
              <a:t>Elegância Funcional</a:t>
            </a:r>
            <a:br>
              <a:rPr lang="pt-BR" sz="1800"/>
            </a:br>
            <a:br>
              <a:rPr lang="pt-BR" sz="1800"/>
            </a:br>
            <a:r>
              <a:rPr lang="pt-BR" sz="1800"/>
              <a:t>Nossos tampos de mesa são sinônimos de sofisticação e resistência. Eles são cuidadosamente fabricados para resistir ao uso diário, enquanto adicionam um toque de elegância a qualquer ambiente.</a:t>
            </a:r>
            <a:endParaRPr lang="pt-BR" sz="1800" dirty="0"/>
          </a:p>
        </p:txBody>
      </p:sp>
    </p:spTree>
    <p:extLst>
      <p:ext uri="{BB962C8B-B14F-4D97-AF65-F5344CB8AC3E}">
        <p14:creationId xmlns:p14="http://schemas.microsoft.com/office/powerpoint/2010/main" val="16878082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3EAF38DC-B069-4F74-89ED-92C7579C3D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5D8664-E79C-7AF3-DD67-9F2C3294B7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34" r="10034"/>
          <a:stretch/>
        </p:blipFill>
        <p:spPr>
          <a:xfrm>
            <a:off x="4883022" y="10"/>
            <a:ext cx="7308978" cy="6857990"/>
          </a:xfrm>
          <a:custGeom>
            <a:avLst/>
            <a:gdLst/>
            <a:ahLst/>
            <a:cxnLst/>
            <a:rect l="l" t="t" r="r" b="b"/>
            <a:pathLst>
              <a:path w="7308978" h="6858000">
                <a:moveTo>
                  <a:pt x="0" y="0"/>
                </a:moveTo>
                <a:lnTo>
                  <a:pt x="7308978" y="0"/>
                </a:lnTo>
                <a:lnTo>
                  <a:pt x="7308978" y="6858000"/>
                </a:lnTo>
                <a:lnTo>
                  <a:pt x="0" y="6858000"/>
                </a:lnTo>
                <a:lnTo>
                  <a:pt x="62983" y="6788730"/>
                </a:lnTo>
                <a:cubicBezTo>
                  <a:pt x="773509" y="5928900"/>
                  <a:pt x="1212978" y="4741056"/>
                  <a:pt x="1212978" y="3429000"/>
                </a:cubicBezTo>
                <a:cubicBezTo>
                  <a:pt x="1212978" y="2116944"/>
                  <a:pt x="773509" y="929100"/>
                  <a:pt x="62983" y="69271"/>
                </a:cubicBezTo>
                <a:close/>
              </a:path>
            </a:pathLst>
          </a:custGeom>
        </p:spPr>
      </p:pic>
      <p:sp useBgFill="1">
        <p:nvSpPr>
          <p:cNvPr id="24" name="Freeform: Shape 23">
            <a:extLst>
              <a:ext uri="{FF2B5EF4-FFF2-40B4-BE49-F238E27FC236}">
                <a16:creationId xmlns:a16="http://schemas.microsoft.com/office/drawing/2014/main" id="{83549E37-C86B-4401-90BD-D8BF83859F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1" cy="6858000"/>
          </a:xfrm>
          <a:custGeom>
            <a:avLst/>
            <a:gdLst>
              <a:gd name="connsiteX0" fmla="*/ 0 w 6096001"/>
              <a:gd name="connsiteY0" fmla="*/ 0 h 6858000"/>
              <a:gd name="connsiteX1" fmla="*/ 4883023 w 6096001"/>
              <a:gd name="connsiteY1" fmla="*/ 0 h 6858000"/>
              <a:gd name="connsiteX2" fmla="*/ 4946006 w 6096001"/>
              <a:gd name="connsiteY2" fmla="*/ 69271 h 6858000"/>
              <a:gd name="connsiteX3" fmla="*/ 6096001 w 6096001"/>
              <a:gd name="connsiteY3" fmla="*/ 3429000 h 6858000"/>
              <a:gd name="connsiteX4" fmla="*/ 4946006 w 6096001"/>
              <a:gd name="connsiteY4" fmla="*/ 6788730 h 6858000"/>
              <a:gd name="connsiteX5" fmla="*/ 4883023 w 6096001"/>
              <a:gd name="connsiteY5" fmla="*/ 6858000 h 6858000"/>
              <a:gd name="connsiteX6" fmla="*/ 0 w 609600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1" h="6858000">
                <a:moveTo>
                  <a:pt x="0" y="0"/>
                </a:moveTo>
                <a:lnTo>
                  <a:pt x="4883023" y="0"/>
                </a:lnTo>
                <a:lnTo>
                  <a:pt x="4946006" y="69271"/>
                </a:lnTo>
                <a:cubicBezTo>
                  <a:pt x="5656532" y="929100"/>
                  <a:pt x="6096001" y="2116944"/>
                  <a:pt x="6096001" y="3429000"/>
                </a:cubicBezTo>
                <a:cubicBezTo>
                  <a:pt x="6096001" y="4741056"/>
                  <a:pt x="5656532" y="5928900"/>
                  <a:pt x="4946006" y="6788730"/>
                </a:cubicBezTo>
                <a:lnTo>
                  <a:pt x="4883023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6" name="Freeform: Shape 25">
            <a:extLst>
              <a:ext uri="{FF2B5EF4-FFF2-40B4-BE49-F238E27FC236}">
                <a16:creationId xmlns:a16="http://schemas.microsoft.com/office/drawing/2014/main" id="{8A17784E-76D8-4521-A77D-0D2EBB9230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86857" cy="6858000"/>
          </a:xfrm>
          <a:custGeom>
            <a:avLst/>
            <a:gdLst>
              <a:gd name="connsiteX0" fmla="*/ 0 w 6086857"/>
              <a:gd name="connsiteY0" fmla="*/ 0 h 6858000"/>
              <a:gd name="connsiteX1" fmla="*/ 4873879 w 6086857"/>
              <a:gd name="connsiteY1" fmla="*/ 0 h 6858000"/>
              <a:gd name="connsiteX2" fmla="*/ 4936862 w 6086857"/>
              <a:gd name="connsiteY2" fmla="*/ 69271 h 6858000"/>
              <a:gd name="connsiteX3" fmla="*/ 6086857 w 6086857"/>
              <a:gd name="connsiteY3" fmla="*/ 3429000 h 6858000"/>
              <a:gd name="connsiteX4" fmla="*/ 4936862 w 6086857"/>
              <a:gd name="connsiteY4" fmla="*/ 6788730 h 6858000"/>
              <a:gd name="connsiteX5" fmla="*/ 4873879 w 6086857"/>
              <a:gd name="connsiteY5" fmla="*/ 6858000 h 6858000"/>
              <a:gd name="connsiteX6" fmla="*/ 0 w 608685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6857" h="6858000">
                <a:moveTo>
                  <a:pt x="0" y="0"/>
                </a:moveTo>
                <a:lnTo>
                  <a:pt x="4873879" y="0"/>
                </a:lnTo>
                <a:lnTo>
                  <a:pt x="4936862" y="69271"/>
                </a:lnTo>
                <a:cubicBezTo>
                  <a:pt x="5647388" y="929100"/>
                  <a:pt x="6086857" y="2116944"/>
                  <a:pt x="6086857" y="3429000"/>
                </a:cubicBezTo>
                <a:cubicBezTo>
                  <a:pt x="6086857" y="4741056"/>
                  <a:pt x="5647388" y="5928900"/>
                  <a:pt x="4936862" y="6788730"/>
                </a:cubicBezTo>
                <a:lnTo>
                  <a:pt x="487387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F20F4CF-7BBE-B4A7-55EA-F602BEBB87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904" y="856488"/>
            <a:ext cx="4992624" cy="1173761"/>
          </a:xfrm>
        </p:spPr>
        <p:txBody>
          <a:bodyPr anchor="b">
            <a:normAutofit/>
          </a:bodyPr>
          <a:lstStyle/>
          <a:p>
            <a:r>
              <a:rPr lang="pt-BR" sz="3400"/>
              <a:t>Kits para Box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A0CBFF4-EA32-4FE2-BA6B-8F3A6E6ED1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253806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Rectangle 29">
            <a:extLst>
              <a:ext uri="{FF2B5EF4-FFF2-40B4-BE49-F238E27FC236}">
                <a16:creationId xmlns:a16="http://schemas.microsoft.com/office/drawing/2014/main" id="{FC8D5885-2804-4D3C-BE31-902E4D327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769" y="2185062"/>
            <a:ext cx="498348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8875B71-5207-AB35-F3EE-217706509F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4904" y="2522949"/>
            <a:ext cx="5065776" cy="3402363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pt-BR" sz="1800"/>
              <a:t>Inovação em Design de Banheiros</a:t>
            </a:r>
          </a:p>
          <a:p>
            <a:pPr marL="0" indent="0">
              <a:buNone/>
            </a:pPr>
            <a:endParaRPr lang="pt-BR" sz="1800"/>
          </a:p>
          <a:p>
            <a:pPr marL="0" indent="0">
              <a:buNone/>
            </a:pPr>
            <a:r>
              <a:rPr lang="pt-BR" sz="1800"/>
              <a:t>Os kits para box representam nossa busca contínua por inovação. Com design inteligente e instalação simplificada, eles são a solução perfeita para adicionar funcionalidade e estilo ao seu banheiro.</a:t>
            </a:r>
          </a:p>
        </p:txBody>
      </p:sp>
    </p:spTree>
    <p:extLst>
      <p:ext uri="{BB962C8B-B14F-4D97-AF65-F5344CB8AC3E}">
        <p14:creationId xmlns:p14="http://schemas.microsoft.com/office/powerpoint/2010/main" val="6856295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21">
            <a:extLst>
              <a:ext uri="{FF2B5EF4-FFF2-40B4-BE49-F238E27FC236}">
                <a16:creationId xmlns:a16="http://schemas.microsoft.com/office/drawing/2014/main" id="{3EAF38DC-B069-4F74-89ED-92C7579C3D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4A5427-B63F-B4B6-202E-2CE14B71E06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70" r="-2" b="-2"/>
          <a:stretch/>
        </p:blipFill>
        <p:spPr>
          <a:xfrm>
            <a:off x="4883023" y="10"/>
            <a:ext cx="7308978" cy="6857990"/>
          </a:xfrm>
          <a:custGeom>
            <a:avLst/>
            <a:gdLst/>
            <a:ahLst/>
            <a:cxnLst/>
            <a:rect l="l" t="t" r="r" b="b"/>
            <a:pathLst>
              <a:path w="7308978" h="6858000">
                <a:moveTo>
                  <a:pt x="0" y="0"/>
                </a:moveTo>
                <a:lnTo>
                  <a:pt x="7308978" y="0"/>
                </a:lnTo>
                <a:lnTo>
                  <a:pt x="7308978" y="6858000"/>
                </a:lnTo>
                <a:lnTo>
                  <a:pt x="0" y="6858000"/>
                </a:lnTo>
                <a:lnTo>
                  <a:pt x="62983" y="6788730"/>
                </a:lnTo>
                <a:cubicBezTo>
                  <a:pt x="773509" y="5928900"/>
                  <a:pt x="1212978" y="4741056"/>
                  <a:pt x="1212978" y="3429000"/>
                </a:cubicBezTo>
                <a:cubicBezTo>
                  <a:pt x="1212978" y="2116944"/>
                  <a:pt x="773509" y="929100"/>
                  <a:pt x="62983" y="69271"/>
                </a:cubicBezTo>
                <a:close/>
              </a:path>
            </a:pathLst>
          </a:custGeom>
        </p:spPr>
      </p:pic>
      <p:sp useBgFill="1">
        <p:nvSpPr>
          <p:cNvPr id="33" name="Freeform: Shape 23">
            <a:extLst>
              <a:ext uri="{FF2B5EF4-FFF2-40B4-BE49-F238E27FC236}">
                <a16:creationId xmlns:a16="http://schemas.microsoft.com/office/drawing/2014/main" id="{83549E37-C86B-4401-90BD-D8BF83859F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1" cy="6858000"/>
          </a:xfrm>
          <a:custGeom>
            <a:avLst/>
            <a:gdLst>
              <a:gd name="connsiteX0" fmla="*/ 0 w 6096001"/>
              <a:gd name="connsiteY0" fmla="*/ 0 h 6858000"/>
              <a:gd name="connsiteX1" fmla="*/ 4883023 w 6096001"/>
              <a:gd name="connsiteY1" fmla="*/ 0 h 6858000"/>
              <a:gd name="connsiteX2" fmla="*/ 4946006 w 6096001"/>
              <a:gd name="connsiteY2" fmla="*/ 69271 h 6858000"/>
              <a:gd name="connsiteX3" fmla="*/ 6096001 w 6096001"/>
              <a:gd name="connsiteY3" fmla="*/ 3429000 h 6858000"/>
              <a:gd name="connsiteX4" fmla="*/ 4946006 w 6096001"/>
              <a:gd name="connsiteY4" fmla="*/ 6788730 h 6858000"/>
              <a:gd name="connsiteX5" fmla="*/ 4883023 w 6096001"/>
              <a:gd name="connsiteY5" fmla="*/ 6858000 h 6858000"/>
              <a:gd name="connsiteX6" fmla="*/ 0 w 609600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1" h="6858000">
                <a:moveTo>
                  <a:pt x="0" y="0"/>
                </a:moveTo>
                <a:lnTo>
                  <a:pt x="4883023" y="0"/>
                </a:lnTo>
                <a:lnTo>
                  <a:pt x="4946006" y="69271"/>
                </a:lnTo>
                <a:cubicBezTo>
                  <a:pt x="5656532" y="929100"/>
                  <a:pt x="6096001" y="2116944"/>
                  <a:pt x="6096001" y="3429000"/>
                </a:cubicBezTo>
                <a:cubicBezTo>
                  <a:pt x="6096001" y="4741056"/>
                  <a:pt x="5656532" y="5928900"/>
                  <a:pt x="4946006" y="6788730"/>
                </a:cubicBezTo>
                <a:lnTo>
                  <a:pt x="4883023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34" name="Freeform: Shape 25">
            <a:extLst>
              <a:ext uri="{FF2B5EF4-FFF2-40B4-BE49-F238E27FC236}">
                <a16:creationId xmlns:a16="http://schemas.microsoft.com/office/drawing/2014/main" id="{8A17784E-76D8-4521-A77D-0D2EBB9230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86857" cy="6858000"/>
          </a:xfrm>
          <a:custGeom>
            <a:avLst/>
            <a:gdLst>
              <a:gd name="connsiteX0" fmla="*/ 0 w 6086857"/>
              <a:gd name="connsiteY0" fmla="*/ 0 h 6858000"/>
              <a:gd name="connsiteX1" fmla="*/ 4873879 w 6086857"/>
              <a:gd name="connsiteY1" fmla="*/ 0 h 6858000"/>
              <a:gd name="connsiteX2" fmla="*/ 4936862 w 6086857"/>
              <a:gd name="connsiteY2" fmla="*/ 69271 h 6858000"/>
              <a:gd name="connsiteX3" fmla="*/ 6086857 w 6086857"/>
              <a:gd name="connsiteY3" fmla="*/ 3429000 h 6858000"/>
              <a:gd name="connsiteX4" fmla="*/ 4936862 w 6086857"/>
              <a:gd name="connsiteY4" fmla="*/ 6788730 h 6858000"/>
              <a:gd name="connsiteX5" fmla="*/ 4873879 w 6086857"/>
              <a:gd name="connsiteY5" fmla="*/ 6858000 h 6858000"/>
              <a:gd name="connsiteX6" fmla="*/ 0 w 608685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6857" h="6858000">
                <a:moveTo>
                  <a:pt x="0" y="0"/>
                </a:moveTo>
                <a:lnTo>
                  <a:pt x="4873879" y="0"/>
                </a:lnTo>
                <a:lnTo>
                  <a:pt x="4936862" y="69271"/>
                </a:lnTo>
                <a:cubicBezTo>
                  <a:pt x="5647388" y="929100"/>
                  <a:pt x="6086857" y="2116944"/>
                  <a:pt x="6086857" y="3429000"/>
                </a:cubicBezTo>
                <a:cubicBezTo>
                  <a:pt x="6086857" y="4741056"/>
                  <a:pt x="5647388" y="5928900"/>
                  <a:pt x="4936862" y="6788730"/>
                </a:cubicBezTo>
                <a:lnTo>
                  <a:pt x="487387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D70F570-3EA2-5C72-51D6-AD7F89BDF6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904" y="856488"/>
            <a:ext cx="4992624" cy="1173761"/>
          </a:xfrm>
        </p:spPr>
        <p:txBody>
          <a:bodyPr anchor="b">
            <a:normAutofit/>
          </a:bodyPr>
          <a:lstStyle/>
          <a:p>
            <a:r>
              <a:rPr lang="pt-BR" sz="3400"/>
              <a:t>Acessórios e Espelhos</a:t>
            </a:r>
          </a:p>
        </p:txBody>
      </p:sp>
      <p:sp>
        <p:nvSpPr>
          <p:cNvPr id="35" name="Rectangle 27">
            <a:extLst>
              <a:ext uri="{FF2B5EF4-FFF2-40B4-BE49-F238E27FC236}">
                <a16:creationId xmlns:a16="http://schemas.microsoft.com/office/drawing/2014/main" id="{7A0CBFF4-EA32-4FE2-BA6B-8F3A6E6ED1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253806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Rectangle 29">
            <a:extLst>
              <a:ext uri="{FF2B5EF4-FFF2-40B4-BE49-F238E27FC236}">
                <a16:creationId xmlns:a16="http://schemas.microsoft.com/office/drawing/2014/main" id="{FC8D5885-2804-4D3C-BE31-902E4D327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769" y="2185062"/>
            <a:ext cx="498348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2C6D958-902F-B7DE-5824-85E761A2A7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4904" y="2522949"/>
            <a:ext cx="5065776" cy="3402363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pt-BR" sz="1800" dirty="0"/>
              <a:t>Detalhes que Transformam</a:t>
            </a:r>
          </a:p>
          <a:p>
            <a:pPr marL="0" indent="0">
              <a:buNone/>
            </a:pPr>
            <a:endParaRPr lang="pt-BR" sz="1800" dirty="0"/>
          </a:p>
          <a:p>
            <a:pPr marL="0" indent="0">
              <a:buNone/>
            </a:pPr>
            <a:r>
              <a:rPr lang="pt-BR" sz="1800" dirty="0"/>
              <a:t>Nossa linha de acessórios e espelhos é projetada para complementar e realçar a beleza dos nossos produtos em vidro. Cada peça é uma declaração de design que reflete nosso compromisso com a qualidade.</a:t>
            </a:r>
          </a:p>
        </p:txBody>
      </p:sp>
    </p:spTree>
    <p:extLst>
      <p:ext uri="{BB962C8B-B14F-4D97-AF65-F5344CB8AC3E}">
        <p14:creationId xmlns:p14="http://schemas.microsoft.com/office/powerpoint/2010/main" val="19589501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1">
            <a:extLst>
              <a:ext uri="{FF2B5EF4-FFF2-40B4-BE49-F238E27FC236}">
                <a16:creationId xmlns:a16="http://schemas.microsoft.com/office/drawing/2014/main" id="{F94AA2BD-2E3F-4B1D-8127-5744B81153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440C145-4D72-AFA8-1A2D-BD02A2E489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987552"/>
            <a:ext cx="4485861" cy="1088136"/>
          </a:xfrm>
        </p:spPr>
        <p:txBody>
          <a:bodyPr anchor="b">
            <a:normAutofit/>
          </a:bodyPr>
          <a:lstStyle/>
          <a:p>
            <a:r>
              <a:rPr lang="pt-BR" sz="3400"/>
              <a:t>Envidraçamento de Sacadas</a:t>
            </a:r>
          </a:p>
        </p:txBody>
      </p:sp>
      <p:sp>
        <p:nvSpPr>
          <p:cNvPr id="31" name="Rectangle 23">
            <a:extLst>
              <a:ext uri="{FF2B5EF4-FFF2-40B4-BE49-F238E27FC236}">
                <a16:creationId xmlns:a16="http://schemas.microsoft.com/office/drawing/2014/main" id="{4BD02261-2DC8-4AA8-9E16-7751AE8924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Rectangle 25">
            <a:extLst>
              <a:ext uri="{FF2B5EF4-FFF2-40B4-BE49-F238E27FC236}">
                <a16:creationId xmlns:a16="http://schemas.microsoft.com/office/drawing/2014/main" id="{3D752CF2-2291-40B5-B462-C17B174C10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6000"/>
            <a:ext cx="438912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CAAA152-12B0-5AA5-83A3-A97542F7B8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479" y="2688336"/>
            <a:ext cx="4498848" cy="3584448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pt-BR" sz="1700"/>
              <a:t>Expansão Visual e Prática</a:t>
            </a:r>
          </a:p>
          <a:p>
            <a:pPr marL="0" indent="0">
              <a:buNone/>
            </a:pPr>
            <a:endParaRPr lang="pt-BR" sz="1700"/>
          </a:p>
          <a:p>
            <a:pPr marL="0" indent="0">
              <a:buNone/>
            </a:pPr>
            <a:r>
              <a:rPr lang="pt-BR" sz="1700"/>
              <a:t>O envidraçamento de sacadas é uma tendência crescente, oferecendo uma solução elegante para ampliar espaços. Nossos sistemas proporcionam isolamento acústico e térmico, além de uma estética impecável.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050408-71FF-41B3-973F-48BBB997E11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81" r="25383"/>
          <a:stretch/>
        </p:blipFill>
        <p:spPr>
          <a:xfrm>
            <a:off x="5308052" y="10"/>
            <a:ext cx="6883948" cy="6857990"/>
          </a:xfrm>
          <a:custGeom>
            <a:avLst/>
            <a:gdLst/>
            <a:ahLst/>
            <a:cxnLst/>
            <a:rect l="l" t="t" r="r" b="b"/>
            <a:pathLst>
              <a:path w="6883948" h="6858000">
                <a:moveTo>
                  <a:pt x="365648" y="0"/>
                </a:moveTo>
                <a:lnTo>
                  <a:pt x="6883948" y="0"/>
                </a:lnTo>
                <a:lnTo>
                  <a:pt x="6883948" y="6858000"/>
                </a:lnTo>
                <a:lnTo>
                  <a:pt x="365648" y="6858000"/>
                </a:lnTo>
                <a:lnTo>
                  <a:pt x="360213" y="6835050"/>
                </a:lnTo>
                <a:cubicBezTo>
                  <a:pt x="128263" y="5788167"/>
                  <a:pt x="0" y="4637179"/>
                  <a:pt x="0" y="3429001"/>
                </a:cubicBezTo>
                <a:cubicBezTo>
                  <a:pt x="0" y="2220824"/>
                  <a:pt x="128263" y="1069835"/>
                  <a:pt x="360213" y="22952"/>
                </a:cubicBezTo>
                <a:close/>
              </a:path>
            </a:pathLst>
          </a:custGeom>
          <a:effectLst>
            <a:outerShdw blurRad="50800" dist="38100" dir="10800000" algn="r" rotWithShape="0">
              <a:schemeClr val="bg1">
                <a:lumMod val="85000"/>
                <a:alpha val="3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112721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17">
            <a:extLst>
              <a:ext uri="{FF2B5EF4-FFF2-40B4-BE49-F238E27FC236}">
                <a16:creationId xmlns:a16="http://schemas.microsoft.com/office/drawing/2014/main" id="{3EAF38DC-B069-4F74-89ED-92C7579C3D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Porta de armário&#10;&#10;Descrição gerada automaticamente com confiança média">
            <a:extLst>
              <a:ext uri="{FF2B5EF4-FFF2-40B4-BE49-F238E27FC236}">
                <a16:creationId xmlns:a16="http://schemas.microsoft.com/office/drawing/2014/main" id="{405052EA-369B-E274-E124-5E6EB9E0A62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6" r="14982"/>
          <a:stretch/>
        </p:blipFill>
        <p:spPr>
          <a:xfrm>
            <a:off x="4883023" y="10"/>
            <a:ext cx="7308978" cy="6857990"/>
          </a:xfrm>
          <a:custGeom>
            <a:avLst/>
            <a:gdLst/>
            <a:ahLst/>
            <a:cxnLst/>
            <a:rect l="l" t="t" r="r" b="b"/>
            <a:pathLst>
              <a:path w="7308978" h="6858000">
                <a:moveTo>
                  <a:pt x="0" y="0"/>
                </a:moveTo>
                <a:lnTo>
                  <a:pt x="7308978" y="0"/>
                </a:lnTo>
                <a:lnTo>
                  <a:pt x="7308978" y="6858000"/>
                </a:lnTo>
                <a:lnTo>
                  <a:pt x="0" y="6858000"/>
                </a:lnTo>
                <a:lnTo>
                  <a:pt x="62983" y="6788730"/>
                </a:lnTo>
                <a:cubicBezTo>
                  <a:pt x="773509" y="5928900"/>
                  <a:pt x="1212978" y="4741056"/>
                  <a:pt x="1212978" y="3429000"/>
                </a:cubicBezTo>
                <a:cubicBezTo>
                  <a:pt x="1212978" y="2116944"/>
                  <a:pt x="773509" y="929100"/>
                  <a:pt x="62983" y="69271"/>
                </a:cubicBezTo>
                <a:close/>
              </a:path>
            </a:pathLst>
          </a:custGeom>
        </p:spPr>
      </p:pic>
      <p:sp useBgFill="1">
        <p:nvSpPr>
          <p:cNvPr id="28" name="Freeform: Shape 19">
            <a:extLst>
              <a:ext uri="{FF2B5EF4-FFF2-40B4-BE49-F238E27FC236}">
                <a16:creationId xmlns:a16="http://schemas.microsoft.com/office/drawing/2014/main" id="{83549E37-C86B-4401-90BD-D8BF83859F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1" cy="6858000"/>
          </a:xfrm>
          <a:custGeom>
            <a:avLst/>
            <a:gdLst>
              <a:gd name="connsiteX0" fmla="*/ 0 w 6096001"/>
              <a:gd name="connsiteY0" fmla="*/ 0 h 6858000"/>
              <a:gd name="connsiteX1" fmla="*/ 4883023 w 6096001"/>
              <a:gd name="connsiteY1" fmla="*/ 0 h 6858000"/>
              <a:gd name="connsiteX2" fmla="*/ 4946006 w 6096001"/>
              <a:gd name="connsiteY2" fmla="*/ 69271 h 6858000"/>
              <a:gd name="connsiteX3" fmla="*/ 6096001 w 6096001"/>
              <a:gd name="connsiteY3" fmla="*/ 3429000 h 6858000"/>
              <a:gd name="connsiteX4" fmla="*/ 4946006 w 6096001"/>
              <a:gd name="connsiteY4" fmla="*/ 6788730 h 6858000"/>
              <a:gd name="connsiteX5" fmla="*/ 4883023 w 6096001"/>
              <a:gd name="connsiteY5" fmla="*/ 6858000 h 6858000"/>
              <a:gd name="connsiteX6" fmla="*/ 0 w 609600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1" h="6858000">
                <a:moveTo>
                  <a:pt x="0" y="0"/>
                </a:moveTo>
                <a:lnTo>
                  <a:pt x="4883023" y="0"/>
                </a:lnTo>
                <a:lnTo>
                  <a:pt x="4946006" y="69271"/>
                </a:lnTo>
                <a:cubicBezTo>
                  <a:pt x="5656532" y="929100"/>
                  <a:pt x="6096001" y="2116944"/>
                  <a:pt x="6096001" y="3429000"/>
                </a:cubicBezTo>
                <a:cubicBezTo>
                  <a:pt x="6096001" y="4741056"/>
                  <a:pt x="5656532" y="5928900"/>
                  <a:pt x="4946006" y="6788730"/>
                </a:cubicBezTo>
                <a:lnTo>
                  <a:pt x="4883023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9" name="Freeform: Shape 21">
            <a:extLst>
              <a:ext uri="{FF2B5EF4-FFF2-40B4-BE49-F238E27FC236}">
                <a16:creationId xmlns:a16="http://schemas.microsoft.com/office/drawing/2014/main" id="{8A17784E-76D8-4521-A77D-0D2EBB9230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86857" cy="6858000"/>
          </a:xfrm>
          <a:custGeom>
            <a:avLst/>
            <a:gdLst>
              <a:gd name="connsiteX0" fmla="*/ 0 w 6086857"/>
              <a:gd name="connsiteY0" fmla="*/ 0 h 6858000"/>
              <a:gd name="connsiteX1" fmla="*/ 4873879 w 6086857"/>
              <a:gd name="connsiteY1" fmla="*/ 0 h 6858000"/>
              <a:gd name="connsiteX2" fmla="*/ 4936862 w 6086857"/>
              <a:gd name="connsiteY2" fmla="*/ 69271 h 6858000"/>
              <a:gd name="connsiteX3" fmla="*/ 6086857 w 6086857"/>
              <a:gd name="connsiteY3" fmla="*/ 3429000 h 6858000"/>
              <a:gd name="connsiteX4" fmla="*/ 4936862 w 6086857"/>
              <a:gd name="connsiteY4" fmla="*/ 6788730 h 6858000"/>
              <a:gd name="connsiteX5" fmla="*/ 4873879 w 6086857"/>
              <a:gd name="connsiteY5" fmla="*/ 6858000 h 6858000"/>
              <a:gd name="connsiteX6" fmla="*/ 0 w 608685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6857" h="6858000">
                <a:moveTo>
                  <a:pt x="0" y="0"/>
                </a:moveTo>
                <a:lnTo>
                  <a:pt x="4873879" y="0"/>
                </a:lnTo>
                <a:lnTo>
                  <a:pt x="4936862" y="69271"/>
                </a:lnTo>
                <a:cubicBezTo>
                  <a:pt x="5647388" y="929100"/>
                  <a:pt x="6086857" y="2116944"/>
                  <a:pt x="6086857" y="3429000"/>
                </a:cubicBezTo>
                <a:cubicBezTo>
                  <a:pt x="6086857" y="4741056"/>
                  <a:pt x="5647388" y="5928900"/>
                  <a:pt x="4936862" y="6788730"/>
                </a:cubicBezTo>
                <a:lnTo>
                  <a:pt x="487387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9AE5F03-F36A-F7DC-6329-0159FC43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904" y="856488"/>
            <a:ext cx="4992624" cy="1173761"/>
          </a:xfrm>
        </p:spPr>
        <p:txBody>
          <a:bodyPr anchor="b">
            <a:normAutofit/>
          </a:bodyPr>
          <a:lstStyle/>
          <a:p>
            <a:r>
              <a:rPr lang="pt-BR" sz="3400"/>
              <a:t>Box de Vidro</a:t>
            </a:r>
          </a:p>
        </p:txBody>
      </p:sp>
      <p:sp>
        <p:nvSpPr>
          <p:cNvPr id="30" name="Rectangle 23">
            <a:extLst>
              <a:ext uri="{FF2B5EF4-FFF2-40B4-BE49-F238E27FC236}">
                <a16:creationId xmlns:a16="http://schemas.microsoft.com/office/drawing/2014/main" id="{7A0CBFF4-EA32-4FE2-BA6B-8F3A6E6ED1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253806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C8D5885-2804-4D3C-BE31-902E4D327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769" y="2185062"/>
            <a:ext cx="498348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1682EEF-B2D6-1238-C43E-AD6F574C5B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4904" y="2522949"/>
            <a:ext cx="5065776" cy="3402363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pt-BR" sz="1800"/>
              <a:t>Segurança e Estilo</a:t>
            </a:r>
          </a:p>
          <a:p>
            <a:pPr marL="0" indent="0">
              <a:buNone/>
            </a:pPr>
            <a:endParaRPr lang="pt-BR" sz="1800"/>
          </a:p>
          <a:p>
            <a:pPr marL="0" indent="0">
              <a:buNone/>
            </a:pPr>
            <a:r>
              <a:rPr lang="pt-BR" sz="1800"/>
              <a:t>Nossos boxes de vidro são projetados para oferecer o máximo em segurança e estilo. Com vidros temperados e ferragens de alta qualidade, eles são a escolha ideal para quem busca durabilidade e design.</a:t>
            </a:r>
          </a:p>
        </p:txBody>
      </p:sp>
    </p:spTree>
    <p:extLst>
      <p:ext uri="{BB962C8B-B14F-4D97-AF65-F5344CB8AC3E}">
        <p14:creationId xmlns:p14="http://schemas.microsoft.com/office/powerpoint/2010/main" val="25357964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21">
            <a:extLst>
              <a:ext uri="{FF2B5EF4-FFF2-40B4-BE49-F238E27FC236}">
                <a16:creationId xmlns:a16="http://schemas.microsoft.com/office/drawing/2014/main" id="{F94AA2BD-2E3F-4B1D-8127-5744B81153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2DC80D6-120A-8DC9-6365-DBA0CB2299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987552"/>
            <a:ext cx="4485861" cy="1088136"/>
          </a:xfrm>
        </p:spPr>
        <p:txBody>
          <a:bodyPr anchor="b">
            <a:normAutofit/>
          </a:bodyPr>
          <a:lstStyle/>
          <a:p>
            <a:r>
              <a:rPr lang="pt-BR" sz="3400"/>
              <a:t>Espelhos Decorativos</a:t>
            </a:r>
          </a:p>
        </p:txBody>
      </p:sp>
      <p:sp>
        <p:nvSpPr>
          <p:cNvPr id="33" name="Rectangle 23">
            <a:extLst>
              <a:ext uri="{FF2B5EF4-FFF2-40B4-BE49-F238E27FC236}">
                <a16:creationId xmlns:a16="http://schemas.microsoft.com/office/drawing/2014/main" id="{4BD02261-2DC8-4AA8-9E16-7751AE8924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Rectangle 25">
            <a:extLst>
              <a:ext uri="{FF2B5EF4-FFF2-40B4-BE49-F238E27FC236}">
                <a16:creationId xmlns:a16="http://schemas.microsoft.com/office/drawing/2014/main" id="{3D752CF2-2291-40B5-B462-C17B174C10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6000"/>
            <a:ext cx="438912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CF91250-874E-BD04-43CB-A60EFCF3DB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479" y="2688336"/>
            <a:ext cx="4498848" cy="3584448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pt-BR" sz="1700"/>
              <a:t>Reflexos de Bom Gosto</a:t>
            </a:r>
          </a:p>
          <a:p>
            <a:pPr marL="0" indent="0">
              <a:buNone/>
            </a:pPr>
            <a:endParaRPr lang="pt-BR" sz="1700"/>
          </a:p>
          <a:p>
            <a:pPr marL="0" indent="0">
              <a:buNone/>
            </a:pPr>
            <a:r>
              <a:rPr lang="pt-BR" sz="1700"/>
              <a:t>Nossos espelhos decorativos são mais do que simples acessórios; eles são peças centrais que ampliam e iluminam qualquer espaço, refletindo nosso cuidado com cada detalhe.</a:t>
            </a:r>
          </a:p>
        </p:txBody>
      </p:sp>
      <p:pic>
        <p:nvPicPr>
          <p:cNvPr id="5" name="Picture 4" descr="Mesa de jantar&#10;&#10;Descrição gerada automaticamente">
            <a:extLst>
              <a:ext uri="{FF2B5EF4-FFF2-40B4-BE49-F238E27FC236}">
                <a16:creationId xmlns:a16="http://schemas.microsoft.com/office/drawing/2014/main" id="{D231277F-7207-9048-6DDC-82CAD743762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919" r="-2" b="1382"/>
          <a:stretch/>
        </p:blipFill>
        <p:spPr>
          <a:xfrm>
            <a:off x="5308052" y="10"/>
            <a:ext cx="6883948" cy="6857990"/>
          </a:xfrm>
          <a:custGeom>
            <a:avLst/>
            <a:gdLst/>
            <a:ahLst/>
            <a:cxnLst/>
            <a:rect l="l" t="t" r="r" b="b"/>
            <a:pathLst>
              <a:path w="6883948" h="6858000">
                <a:moveTo>
                  <a:pt x="365648" y="0"/>
                </a:moveTo>
                <a:lnTo>
                  <a:pt x="6883948" y="0"/>
                </a:lnTo>
                <a:lnTo>
                  <a:pt x="6883948" y="6858000"/>
                </a:lnTo>
                <a:lnTo>
                  <a:pt x="365648" y="6858000"/>
                </a:lnTo>
                <a:lnTo>
                  <a:pt x="360213" y="6835050"/>
                </a:lnTo>
                <a:cubicBezTo>
                  <a:pt x="128263" y="5788167"/>
                  <a:pt x="0" y="4637179"/>
                  <a:pt x="0" y="3429001"/>
                </a:cubicBezTo>
                <a:cubicBezTo>
                  <a:pt x="0" y="2220824"/>
                  <a:pt x="128263" y="1069835"/>
                  <a:pt x="360213" y="22952"/>
                </a:cubicBezTo>
                <a:close/>
              </a:path>
            </a:pathLst>
          </a:custGeom>
          <a:effectLst>
            <a:outerShdw blurRad="50800" dist="38100" dir="10800000" algn="r" rotWithShape="0">
              <a:schemeClr val="bg1">
                <a:lumMod val="85000"/>
                <a:alpha val="3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8298941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50E4C519-FBE9-4ABE-A8F9-C2CBE32693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4" descr="Uso de pipeta para introduzir amostra em tubo de ensaio">
            <a:extLst>
              <a:ext uri="{FF2B5EF4-FFF2-40B4-BE49-F238E27FC236}">
                <a16:creationId xmlns:a16="http://schemas.microsoft.com/office/drawing/2014/main" id="{25C75121-D92F-5A64-F71B-69DCFE40AA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52" r="8170" b="-2"/>
          <a:stretch/>
        </p:blipFill>
        <p:spPr>
          <a:xfrm>
            <a:off x="3245637" y="-1"/>
            <a:ext cx="8946363" cy="6858000"/>
          </a:xfrm>
          <a:custGeom>
            <a:avLst/>
            <a:gdLst/>
            <a:ahLst/>
            <a:cxnLst/>
            <a:rect l="l" t="t" r="r" b="b"/>
            <a:pathLst>
              <a:path w="8946363" h="6858000">
                <a:moveTo>
                  <a:pt x="0" y="0"/>
                </a:moveTo>
                <a:lnTo>
                  <a:pt x="8946363" y="0"/>
                </a:lnTo>
                <a:lnTo>
                  <a:pt x="8946363" y="6858000"/>
                </a:lnTo>
                <a:lnTo>
                  <a:pt x="1" y="6858000"/>
                </a:lnTo>
                <a:lnTo>
                  <a:pt x="60040" y="6788731"/>
                </a:lnTo>
                <a:cubicBezTo>
                  <a:pt x="770566" y="5928901"/>
                  <a:pt x="1210035" y="4741057"/>
                  <a:pt x="1210035" y="3429001"/>
                </a:cubicBezTo>
                <a:cubicBezTo>
                  <a:pt x="1210035" y="2116945"/>
                  <a:pt x="770566" y="929101"/>
                  <a:pt x="60040" y="69272"/>
                </a:cubicBezTo>
                <a:close/>
              </a:path>
            </a:pathLst>
          </a:custGeom>
        </p:spPr>
      </p:pic>
      <p:sp useBgFill="1">
        <p:nvSpPr>
          <p:cNvPr id="50" name="Freeform: Shape 49">
            <a:extLst>
              <a:ext uri="{FF2B5EF4-FFF2-40B4-BE49-F238E27FC236}">
                <a16:creationId xmlns:a16="http://schemas.microsoft.com/office/drawing/2014/main" id="{80EC29FB-299E-49F3-8C7B-01199632A3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4455672" cy="6858000"/>
          </a:xfrm>
          <a:custGeom>
            <a:avLst/>
            <a:gdLst>
              <a:gd name="connsiteX0" fmla="*/ 0 w 4455672"/>
              <a:gd name="connsiteY0" fmla="*/ 0 h 6858000"/>
              <a:gd name="connsiteX1" fmla="*/ 3245636 w 4455672"/>
              <a:gd name="connsiteY1" fmla="*/ 0 h 6858000"/>
              <a:gd name="connsiteX2" fmla="*/ 3305677 w 4455672"/>
              <a:gd name="connsiteY2" fmla="*/ 69272 h 6858000"/>
              <a:gd name="connsiteX3" fmla="*/ 4455672 w 4455672"/>
              <a:gd name="connsiteY3" fmla="*/ 3429001 h 6858000"/>
              <a:gd name="connsiteX4" fmla="*/ 3305677 w 4455672"/>
              <a:gd name="connsiteY4" fmla="*/ 6788731 h 6858000"/>
              <a:gd name="connsiteX5" fmla="*/ 3245638 w 4455672"/>
              <a:gd name="connsiteY5" fmla="*/ 6858000 h 6858000"/>
              <a:gd name="connsiteX6" fmla="*/ 0 w 445567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2" h="6858000">
                <a:moveTo>
                  <a:pt x="0" y="0"/>
                </a:moveTo>
                <a:lnTo>
                  <a:pt x="3245636" y="0"/>
                </a:lnTo>
                <a:lnTo>
                  <a:pt x="3305677" y="69272"/>
                </a:lnTo>
                <a:cubicBezTo>
                  <a:pt x="4016203" y="929101"/>
                  <a:pt x="4455672" y="2116945"/>
                  <a:pt x="4455672" y="3429001"/>
                </a:cubicBezTo>
                <a:cubicBezTo>
                  <a:pt x="4455672" y="4741057"/>
                  <a:pt x="4016203" y="5928901"/>
                  <a:pt x="3305677" y="6788731"/>
                </a:cubicBezTo>
                <a:lnTo>
                  <a:pt x="3245638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52" name="Freeform: Shape 51">
            <a:extLst>
              <a:ext uri="{FF2B5EF4-FFF2-40B4-BE49-F238E27FC236}">
                <a16:creationId xmlns:a16="http://schemas.microsoft.com/office/drawing/2014/main" id="{C29A2522-B27A-45C5-897B-79A1407D15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8" cy="6858000"/>
          </a:xfrm>
          <a:custGeom>
            <a:avLst/>
            <a:gdLst>
              <a:gd name="connsiteX0" fmla="*/ 0 w 4446528"/>
              <a:gd name="connsiteY0" fmla="*/ 0 h 6858000"/>
              <a:gd name="connsiteX1" fmla="*/ 3236492 w 4446528"/>
              <a:gd name="connsiteY1" fmla="*/ 0 h 6858000"/>
              <a:gd name="connsiteX2" fmla="*/ 3296533 w 4446528"/>
              <a:gd name="connsiteY2" fmla="*/ 69272 h 6858000"/>
              <a:gd name="connsiteX3" fmla="*/ 4446528 w 4446528"/>
              <a:gd name="connsiteY3" fmla="*/ 3429001 h 6858000"/>
              <a:gd name="connsiteX4" fmla="*/ 3296533 w 4446528"/>
              <a:gd name="connsiteY4" fmla="*/ 6788731 h 6858000"/>
              <a:gd name="connsiteX5" fmla="*/ 3236494 w 4446528"/>
              <a:gd name="connsiteY5" fmla="*/ 6858000 h 6858000"/>
              <a:gd name="connsiteX6" fmla="*/ 0 w 4446528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8" h="6858000">
                <a:moveTo>
                  <a:pt x="0" y="0"/>
                </a:moveTo>
                <a:lnTo>
                  <a:pt x="3236492" y="0"/>
                </a:lnTo>
                <a:lnTo>
                  <a:pt x="3296533" y="69272"/>
                </a:lnTo>
                <a:cubicBezTo>
                  <a:pt x="4007059" y="929101"/>
                  <a:pt x="4446528" y="2116945"/>
                  <a:pt x="4446528" y="3429001"/>
                </a:cubicBezTo>
                <a:cubicBezTo>
                  <a:pt x="4446528" y="4741057"/>
                  <a:pt x="4007059" y="5928901"/>
                  <a:pt x="3296533" y="6788731"/>
                </a:cubicBezTo>
                <a:lnTo>
                  <a:pt x="3236494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A51A119-B780-C49C-E030-258F739681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239012"/>
          </a:xfrm>
        </p:spPr>
        <p:txBody>
          <a:bodyPr anchor="ctr">
            <a:normAutofit/>
          </a:bodyPr>
          <a:lstStyle/>
          <a:p>
            <a:r>
              <a:rPr lang="pt-BR" sz="2800"/>
              <a:t>Qualidade e Segurança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20961"/>
            <a:ext cx="128016" cy="65390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4181" y="2443480"/>
            <a:ext cx="338328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8ACFCD4-C086-7096-A940-90A4DE0571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4075434" cy="3207258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pt-BR" sz="1700" dirty="0"/>
              <a:t>Nossos produtos atendem às normas técnicas mais rigorosas:</a:t>
            </a:r>
          </a:p>
          <a:p>
            <a:pPr marL="0" indent="0">
              <a:buNone/>
            </a:pPr>
            <a:endParaRPr lang="pt-BR" sz="1700" dirty="0"/>
          </a:p>
          <a:p>
            <a:pPr marL="0" indent="0">
              <a:buNone/>
            </a:pPr>
            <a:r>
              <a:rPr lang="pt-BR" sz="1700" dirty="0"/>
              <a:t>o	Certificações de qualidade.</a:t>
            </a:r>
          </a:p>
          <a:p>
            <a:pPr marL="0" indent="0">
              <a:buNone/>
            </a:pPr>
            <a:r>
              <a:rPr lang="pt-BR" sz="1700" dirty="0"/>
              <a:t>o	Testes de resistência e durabilidade.</a:t>
            </a:r>
          </a:p>
          <a:p>
            <a:pPr marL="0" indent="0">
              <a:buNone/>
            </a:pPr>
            <a:endParaRPr lang="pt-BR" sz="1700" dirty="0"/>
          </a:p>
        </p:txBody>
      </p:sp>
    </p:spTree>
    <p:extLst>
      <p:ext uri="{BB962C8B-B14F-4D97-AF65-F5344CB8AC3E}">
        <p14:creationId xmlns:p14="http://schemas.microsoft.com/office/powerpoint/2010/main" val="38874909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Estação de trem&#10;&#10;Descrição gerada automaticamente com confiança baixa">
            <a:extLst>
              <a:ext uri="{FF2B5EF4-FFF2-40B4-BE49-F238E27FC236}">
                <a16:creationId xmlns:a16="http://schemas.microsoft.com/office/drawing/2014/main" id="{571DBAFC-1C90-8E86-C4D0-2A9970997A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3074" r="3074" b="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7E31E60-EF76-0052-AF2D-73703A78CD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pt-BR" sz="2800"/>
              <a:t>Modos Operacionais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solidFill>
              <a:schemeClr val="tx2">
                <a:lumMod val="25000"/>
                <a:lumOff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A7D1780-EB75-AA34-0F75-52A0B12FBB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4861306" cy="3207258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pt-BR" sz="1700" dirty="0"/>
              <a:t>Nossa logística é eficiente:</a:t>
            </a:r>
          </a:p>
          <a:p>
            <a:pPr marL="0" indent="0">
              <a:buNone/>
            </a:pPr>
            <a:endParaRPr lang="pt-BR" sz="1700" dirty="0"/>
          </a:p>
          <a:p>
            <a:pPr marL="0" indent="0">
              <a:buNone/>
            </a:pPr>
            <a:r>
              <a:rPr lang="pt-BR" sz="1700" dirty="0"/>
              <a:t>o	Parcerias estratégicas para entregas rápidas.</a:t>
            </a:r>
          </a:p>
          <a:p>
            <a:pPr marL="0" indent="0">
              <a:buNone/>
            </a:pPr>
            <a:r>
              <a:rPr lang="pt-BR" sz="1700" dirty="0"/>
              <a:t>o	Atendimento personalizado para cada cliente.</a:t>
            </a:r>
          </a:p>
          <a:p>
            <a:pPr marL="0" indent="0">
              <a:buNone/>
            </a:pPr>
            <a:endParaRPr lang="pt-BR" sz="1700" dirty="0"/>
          </a:p>
        </p:txBody>
      </p:sp>
    </p:spTree>
    <p:extLst>
      <p:ext uri="{BB962C8B-B14F-4D97-AF65-F5344CB8AC3E}">
        <p14:creationId xmlns:p14="http://schemas.microsoft.com/office/powerpoint/2010/main" val="17301008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Rolos de plantas">
            <a:extLst>
              <a:ext uri="{FF2B5EF4-FFF2-40B4-BE49-F238E27FC236}">
                <a16:creationId xmlns:a16="http://schemas.microsoft.com/office/drawing/2014/main" id="{FD2DDC86-6D50-7EBF-AB94-65247DA5EC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628" r="-1" b="-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3C5A14D-BB4D-283B-CCCD-2010C2C847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pt-BR" sz="2800"/>
              <a:t>Projetos Realizados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solidFill>
              <a:schemeClr val="tx2">
                <a:lumMod val="25000"/>
                <a:lumOff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059836E-5AA4-DA51-BABE-952625A531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5308346" cy="3207258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pt-BR" sz="1700" dirty="0"/>
              <a:t>Apresentamos nossos projetos emblemáticos:</a:t>
            </a:r>
          </a:p>
          <a:p>
            <a:pPr marL="0" indent="0">
              <a:buNone/>
            </a:pPr>
            <a:endParaRPr lang="pt-BR" sz="1700" dirty="0"/>
          </a:p>
          <a:p>
            <a:pPr marL="0" indent="0">
              <a:buNone/>
            </a:pPr>
            <a:r>
              <a:rPr lang="pt-BR" sz="1700" dirty="0"/>
              <a:t>o	Fachadas de edifícios icônicos.</a:t>
            </a:r>
          </a:p>
          <a:p>
            <a:pPr marL="0" indent="0">
              <a:buNone/>
            </a:pPr>
            <a:r>
              <a:rPr lang="pt-BR" sz="1700" dirty="0"/>
              <a:t>o	Ambientes residenciais e comerciais transformados.</a:t>
            </a:r>
          </a:p>
          <a:p>
            <a:pPr marL="0" indent="0">
              <a:buNone/>
            </a:pPr>
            <a:endParaRPr lang="pt-BR" sz="1700" dirty="0"/>
          </a:p>
        </p:txBody>
      </p:sp>
    </p:spTree>
    <p:extLst>
      <p:ext uri="{BB962C8B-B14F-4D97-AF65-F5344CB8AC3E}">
        <p14:creationId xmlns:p14="http://schemas.microsoft.com/office/powerpoint/2010/main" val="17589662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F94AA2BD-2E3F-4B1D-8127-5744B81153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DBF908F-9BB1-8F0C-1044-7F3281DD7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987552"/>
            <a:ext cx="4485861" cy="1088136"/>
          </a:xfrm>
        </p:spPr>
        <p:txBody>
          <a:bodyPr anchor="b">
            <a:normAutofit/>
          </a:bodyPr>
          <a:lstStyle/>
          <a:p>
            <a:r>
              <a:rPr lang="pt-BR" sz="3400"/>
              <a:t>Sobre Nós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BD02261-2DC8-4AA8-9E16-7751AE8924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D752CF2-2291-40B5-B462-C17B174C10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6000"/>
            <a:ext cx="438912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ECFB52B-733D-3BDD-56A4-A2BA77D738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479" y="2688336"/>
            <a:ext cx="4498848" cy="3584448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pt-BR" sz="1700" dirty="0"/>
              <a:t>O AURUM GROUP nasceu da visão compartilhada de três empresas líderes no mercado de vidros. </a:t>
            </a:r>
          </a:p>
          <a:p>
            <a:pPr marL="0" indent="0">
              <a:buNone/>
            </a:pPr>
            <a:r>
              <a:rPr lang="pt-BR" sz="1700" dirty="0"/>
              <a:t>Nossa expertise abrange desde a fabricação até a distribuição, com um compromisso inabalável com a qualidade.</a:t>
            </a:r>
          </a:p>
        </p:txBody>
      </p:sp>
      <p:pic>
        <p:nvPicPr>
          <p:cNvPr id="5" name="Picture 4" descr="Construção com janelas triangulares">
            <a:extLst>
              <a:ext uri="{FF2B5EF4-FFF2-40B4-BE49-F238E27FC236}">
                <a16:creationId xmlns:a16="http://schemas.microsoft.com/office/drawing/2014/main" id="{7E0E05CB-0E83-16AD-350C-37D3392271F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37" r="24460" b="-1"/>
          <a:stretch/>
        </p:blipFill>
        <p:spPr>
          <a:xfrm>
            <a:off x="5308052" y="10"/>
            <a:ext cx="6883948" cy="6857990"/>
          </a:xfrm>
          <a:custGeom>
            <a:avLst/>
            <a:gdLst/>
            <a:ahLst/>
            <a:cxnLst/>
            <a:rect l="l" t="t" r="r" b="b"/>
            <a:pathLst>
              <a:path w="6883948" h="6858000">
                <a:moveTo>
                  <a:pt x="365648" y="0"/>
                </a:moveTo>
                <a:lnTo>
                  <a:pt x="6883948" y="0"/>
                </a:lnTo>
                <a:lnTo>
                  <a:pt x="6883948" y="6858000"/>
                </a:lnTo>
                <a:lnTo>
                  <a:pt x="365648" y="6858000"/>
                </a:lnTo>
                <a:lnTo>
                  <a:pt x="360213" y="6835050"/>
                </a:lnTo>
                <a:cubicBezTo>
                  <a:pt x="128263" y="5788167"/>
                  <a:pt x="0" y="4637179"/>
                  <a:pt x="0" y="3429001"/>
                </a:cubicBezTo>
                <a:cubicBezTo>
                  <a:pt x="0" y="2220824"/>
                  <a:pt x="128263" y="1069835"/>
                  <a:pt x="360213" y="22952"/>
                </a:cubicBezTo>
                <a:close/>
              </a:path>
            </a:pathLst>
          </a:custGeom>
          <a:effectLst>
            <a:outerShdw blurRad="50800" dist="38100" dir="10800000" algn="r" rotWithShape="0">
              <a:schemeClr val="bg1">
                <a:lumMod val="85000"/>
                <a:alpha val="3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076201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17">
            <a:extLst>
              <a:ext uri="{FF2B5EF4-FFF2-40B4-BE49-F238E27FC236}">
                <a16:creationId xmlns:a16="http://schemas.microsoft.com/office/drawing/2014/main" id="{F94AA2BD-2E3F-4B1D-8127-5744B81153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6F999B7-DE2D-713B-D1D0-A9F8E3DCF6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987552"/>
            <a:ext cx="4485861" cy="1088136"/>
          </a:xfrm>
        </p:spPr>
        <p:txBody>
          <a:bodyPr anchor="b">
            <a:normAutofit/>
          </a:bodyPr>
          <a:lstStyle/>
          <a:p>
            <a:r>
              <a:rPr lang="pt-BR" sz="3400"/>
              <a:t>Casos de Sucesso</a:t>
            </a:r>
          </a:p>
        </p:txBody>
      </p:sp>
      <p:sp>
        <p:nvSpPr>
          <p:cNvPr id="29" name="Rectangle 19">
            <a:extLst>
              <a:ext uri="{FF2B5EF4-FFF2-40B4-BE49-F238E27FC236}">
                <a16:creationId xmlns:a16="http://schemas.microsoft.com/office/drawing/2014/main" id="{4BD02261-2DC8-4AA8-9E16-7751AE8924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 21">
            <a:extLst>
              <a:ext uri="{FF2B5EF4-FFF2-40B4-BE49-F238E27FC236}">
                <a16:creationId xmlns:a16="http://schemas.microsoft.com/office/drawing/2014/main" id="{3D752CF2-2291-40B5-B462-C17B174C10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6000"/>
            <a:ext cx="438912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7405D26-73E0-A3B5-ABE6-877A69CDBE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478" y="2688336"/>
            <a:ext cx="4709161" cy="3584448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pt-BR" sz="1700" dirty="0"/>
              <a:t>Estudos de caso detalhados:</a:t>
            </a:r>
          </a:p>
          <a:p>
            <a:pPr marL="0" indent="0">
              <a:buNone/>
            </a:pPr>
            <a:endParaRPr lang="pt-BR" sz="1700" dirty="0"/>
          </a:p>
          <a:p>
            <a:pPr marL="0" indent="0">
              <a:buNone/>
            </a:pPr>
            <a:r>
              <a:rPr lang="pt-BR" sz="1700" dirty="0"/>
              <a:t>o	Redução de ruído em apartamentos.</a:t>
            </a:r>
          </a:p>
          <a:p>
            <a:pPr marL="0" indent="0">
              <a:buNone/>
            </a:pPr>
            <a:r>
              <a:rPr lang="pt-BR" sz="1700" dirty="0"/>
              <a:t>o	Valorização imobiliária com envidraçamento de sacadas.</a:t>
            </a:r>
          </a:p>
          <a:p>
            <a:pPr marL="0" indent="0">
              <a:buNone/>
            </a:pPr>
            <a:endParaRPr lang="pt-BR" sz="17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E5258F-B0B7-D8D0-0AB1-92F2A53FFAB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84" r="36908"/>
          <a:stretch/>
        </p:blipFill>
        <p:spPr>
          <a:xfrm>
            <a:off x="5308052" y="10"/>
            <a:ext cx="6883948" cy="6857990"/>
          </a:xfrm>
          <a:custGeom>
            <a:avLst/>
            <a:gdLst/>
            <a:ahLst/>
            <a:cxnLst/>
            <a:rect l="l" t="t" r="r" b="b"/>
            <a:pathLst>
              <a:path w="6883948" h="6858000">
                <a:moveTo>
                  <a:pt x="365648" y="0"/>
                </a:moveTo>
                <a:lnTo>
                  <a:pt x="6883948" y="0"/>
                </a:lnTo>
                <a:lnTo>
                  <a:pt x="6883948" y="6858000"/>
                </a:lnTo>
                <a:lnTo>
                  <a:pt x="365648" y="6858000"/>
                </a:lnTo>
                <a:lnTo>
                  <a:pt x="360213" y="6835050"/>
                </a:lnTo>
                <a:cubicBezTo>
                  <a:pt x="128263" y="5788167"/>
                  <a:pt x="0" y="4637179"/>
                  <a:pt x="0" y="3429001"/>
                </a:cubicBezTo>
                <a:cubicBezTo>
                  <a:pt x="0" y="2220824"/>
                  <a:pt x="128263" y="1069835"/>
                  <a:pt x="360213" y="22952"/>
                </a:cubicBezTo>
                <a:close/>
              </a:path>
            </a:pathLst>
          </a:custGeom>
          <a:effectLst>
            <a:outerShdw blurRad="50800" dist="38100" dir="10800000" algn="r" rotWithShape="0">
              <a:schemeClr val="bg1">
                <a:lumMod val="85000"/>
                <a:alpha val="3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875376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Tela de fundo de espaço de trabalho">
            <a:extLst>
              <a:ext uri="{FF2B5EF4-FFF2-40B4-BE49-F238E27FC236}">
                <a16:creationId xmlns:a16="http://schemas.microsoft.com/office/drawing/2014/main" id="{AEED5124-B2E2-8BB9-99A2-D7E0F7F2C92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628" r="-1" b="-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D2551D0-D68F-B302-F518-DE2A1916D3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pt-BR" sz="2800"/>
              <a:t>Fale Conosco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solidFill>
              <a:schemeClr val="tx2">
                <a:lumMod val="25000"/>
                <a:lumOff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5799529-5D70-49F9-11D0-CE35676E02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5247386" cy="3207258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pt-BR" sz="1700" dirty="0"/>
              <a:t>Estamos à disposição para discutir suas necessidades:</a:t>
            </a:r>
          </a:p>
          <a:p>
            <a:pPr marL="0" indent="0">
              <a:buNone/>
            </a:pPr>
            <a:endParaRPr lang="pt-BR" sz="1700" dirty="0"/>
          </a:p>
          <a:p>
            <a:pPr marL="0" indent="0">
              <a:buNone/>
            </a:pPr>
            <a:r>
              <a:rPr lang="pt-BR" sz="1700" dirty="0"/>
              <a:t>o	Telefone: (XX) XXXX-XXXX</a:t>
            </a:r>
          </a:p>
          <a:p>
            <a:pPr marL="0" indent="0">
              <a:buNone/>
            </a:pPr>
            <a:r>
              <a:rPr lang="pt-BR" sz="1700" dirty="0"/>
              <a:t>o	E-mail: contato@aurumglasses.com.br"</a:t>
            </a:r>
          </a:p>
          <a:p>
            <a:pPr marL="0" indent="0">
              <a:buNone/>
            </a:pPr>
            <a:endParaRPr lang="pt-BR" sz="1700" dirty="0"/>
          </a:p>
        </p:txBody>
      </p:sp>
    </p:spTree>
    <p:extLst>
      <p:ext uri="{BB962C8B-B14F-4D97-AF65-F5344CB8AC3E}">
        <p14:creationId xmlns:p14="http://schemas.microsoft.com/office/powerpoint/2010/main" val="34512417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F94AA2BD-2E3F-4B1D-8127-5744B81153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BC690EC-EEE8-F0D6-EC92-1AA33FCFC8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987552"/>
            <a:ext cx="4485861" cy="1088136"/>
          </a:xfrm>
        </p:spPr>
        <p:txBody>
          <a:bodyPr anchor="b">
            <a:normAutofit/>
          </a:bodyPr>
          <a:lstStyle/>
          <a:p>
            <a:r>
              <a:rPr lang="pt-BR" sz="3400"/>
              <a:t>Nossa História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BD02261-2DC8-4AA8-9E16-7751AE8924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D752CF2-2291-40B5-B462-C17B174C10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6000"/>
            <a:ext cx="438912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9DF997D-A4C1-BDFF-3CAD-BE941FD9A7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479" y="2688336"/>
            <a:ext cx="4498848" cy="3584448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pt-BR" sz="1700" dirty="0"/>
              <a:t>Nossa jornada começou com a fundação da </a:t>
            </a:r>
            <a:r>
              <a:rPr lang="pt-BR" sz="1700" dirty="0" err="1"/>
              <a:t>Vetro</a:t>
            </a:r>
            <a:r>
              <a:rPr lang="pt-BR" sz="1700" dirty="0"/>
              <a:t> Rio, há oito anos, seguida pela expansão da BR Vidros e a especialização da BR Vidros Temperados e Esquadrias em Alumínio. </a:t>
            </a:r>
          </a:p>
          <a:p>
            <a:pPr marL="0" indent="0">
              <a:buNone/>
            </a:pPr>
            <a:r>
              <a:rPr lang="pt-BR" sz="1700" dirty="0"/>
              <a:t>Hoje, somos uma força unificada.</a:t>
            </a:r>
          </a:p>
        </p:txBody>
      </p:sp>
      <p:pic>
        <p:nvPicPr>
          <p:cNvPr id="5" name="Picture 4" descr="Canto de um prédio em frente a um céu limpo">
            <a:extLst>
              <a:ext uri="{FF2B5EF4-FFF2-40B4-BE49-F238E27FC236}">
                <a16:creationId xmlns:a16="http://schemas.microsoft.com/office/drawing/2014/main" id="{37BDA3C6-ED87-DBEF-4298-6339F591B93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99" r="16498" b="-1"/>
          <a:stretch/>
        </p:blipFill>
        <p:spPr>
          <a:xfrm>
            <a:off x="5308052" y="10"/>
            <a:ext cx="6883948" cy="6857990"/>
          </a:xfrm>
          <a:custGeom>
            <a:avLst/>
            <a:gdLst/>
            <a:ahLst/>
            <a:cxnLst/>
            <a:rect l="l" t="t" r="r" b="b"/>
            <a:pathLst>
              <a:path w="6883948" h="6858000">
                <a:moveTo>
                  <a:pt x="365648" y="0"/>
                </a:moveTo>
                <a:lnTo>
                  <a:pt x="6883948" y="0"/>
                </a:lnTo>
                <a:lnTo>
                  <a:pt x="6883948" y="6858000"/>
                </a:lnTo>
                <a:lnTo>
                  <a:pt x="365648" y="6858000"/>
                </a:lnTo>
                <a:lnTo>
                  <a:pt x="360213" y="6835050"/>
                </a:lnTo>
                <a:cubicBezTo>
                  <a:pt x="128263" y="5788167"/>
                  <a:pt x="0" y="4637179"/>
                  <a:pt x="0" y="3429001"/>
                </a:cubicBezTo>
                <a:cubicBezTo>
                  <a:pt x="0" y="2220824"/>
                  <a:pt x="128263" y="1069835"/>
                  <a:pt x="360213" y="22952"/>
                </a:cubicBezTo>
                <a:close/>
              </a:path>
            </a:pathLst>
          </a:custGeom>
          <a:effectLst>
            <a:outerShdw blurRad="50800" dist="38100" dir="10800000" algn="r" rotWithShape="0">
              <a:schemeClr val="bg1">
                <a:lumMod val="85000"/>
                <a:alpha val="3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362011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3EAF38DC-B069-4F74-89ED-92C7579C3D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Uma parede de vidro refletivo">
            <a:extLst>
              <a:ext uri="{FF2B5EF4-FFF2-40B4-BE49-F238E27FC236}">
                <a16:creationId xmlns:a16="http://schemas.microsoft.com/office/drawing/2014/main" id="{932DB948-E575-073C-A2B9-B9B41EE4C9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565" r="9295" b="-1"/>
          <a:stretch/>
        </p:blipFill>
        <p:spPr>
          <a:xfrm>
            <a:off x="4883023" y="10"/>
            <a:ext cx="7308978" cy="6857990"/>
          </a:xfrm>
          <a:custGeom>
            <a:avLst/>
            <a:gdLst/>
            <a:ahLst/>
            <a:cxnLst/>
            <a:rect l="l" t="t" r="r" b="b"/>
            <a:pathLst>
              <a:path w="7308978" h="6858000">
                <a:moveTo>
                  <a:pt x="0" y="0"/>
                </a:moveTo>
                <a:lnTo>
                  <a:pt x="7308978" y="0"/>
                </a:lnTo>
                <a:lnTo>
                  <a:pt x="7308978" y="6858000"/>
                </a:lnTo>
                <a:lnTo>
                  <a:pt x="0" y="6858000"/>
                </a:lnTo>
                <a:lnTo>
                  <a:pt x="62983" y="6788730"/>
                </a:lnTo>
                <a:cubicBezTo>
                  <a:pt x="773509" y="5928900"/>
                  <a:pt x="1212978" y="4741056"/>
                  <a:pt x="1212978" y="3429000"/>
                </a:cubicBezTo>
                <a:cubicBezTo>
                  <a:pt x="1212978" y="2116944"/>
                  <a:pt x="773509" y="929100"/>
                  <a:pt x="62983" y="69271"/>
                </a:cubicBezTo>
                <a:close/>
              </a:path>
            </a:pathLst>
          </a:custGeom>
        </p:spPr>
      </p:pic>
      <p:sp useBgFill="1">
        <p:nvSpPr>
          <p:cNvPr id="43" name="Freeform: Shape 42">
            <a:extLst>
              <a:ext uri="{FF2B5EF4-FFF2-40B4-BE49-F238E27FC236}">
                <a16:creationId xmlns:a16="http://schemas.microsoft.com/office/drawing/2014/main" id="{83549E37-C86B-4401-90BD-D8BF83859F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1" cy="6858000"/>
          </a:xfrm>
          <a:custGeom>
            <a:avLst/>
            <a:gdLst>
              <a:gd name="connsiteX0" fmla="*/ 0 w 6096001"/>
              <a:gd name="connsiteY0" fmla="*/ 0 h 6858000"/>
              <a:gd name="connsiteX1" fmla="*/ 4883023 w 6096001"/>
              <a:gd name="connsiteY1" fmla="*/ 0 h 6858000"/>
              <a:gd name="connsiteX2" fmla="*/ 4946006 w 6096001"/>
              <a:gd name="connsiteY2" fmla="*/ 69271 h 6858000"/>
              <a:gd name="connsiteX3" fmla="*/ 6096001 w 6096001"/>
              <a:gd name="connsiteY3" fmla="*/ 3429000 h 6858000"/>
              <a:gd name="connsiteX4" fmla="*/ 4946006 w 6096001"/>
              <a:gd name="connsiteY4" fmla="*/ 6788730 h 6858000"/>
              <a:gd name="connsiteX5" fmla="*/ 4883023 w 6096001"/>
              <a:gd name="connsiteY5" fmla="*/ 6858000 h 6858000"/>
              <a:gd name="connsiteX6" fmla="*/ 0 w 609600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1" h="6858000">
                <a:moveTo>
                  <a:pt x="0" y="0"/>
                </a:moveTo>
                <a:lnTo>
                  <a:pt x="4883023" y="0"/>
                </a:lnTo>
                <a:lnTo>
                  <a:pt x="4946006" y="69271"/>
                </a:lnTo>
                <a:cubicBezTo>
                  <a:pt x="5656532" y="929100"/>
                  <a:pt x="6096001" y="2116944"/>
                  <a:pt x="6096001" y="3429000"/>
                </a:cubicBezTo>
                <a:cubicBezTo>
                  <a:pt x="6096001" y="4741056"/>
                  <a:pt x="5656532" y="5928900"/>
                  <a:pt x="4946006" y="6788730"/>
                </a:cubicBezTo>
                <a:lnTo>
                  <a:pt x="4883023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45" name="Freeform: Shape 44">
            <a:extLst>
              <a:ext uri="{FF2B5EF4-FFF2-40B4-BE49-F238E27FC236}">
                <a16:creationId xmlns:a16="http://schemas.microsoft.com/office/drawing/2014/main" id="{8A17784E-76D8-4521-A77D-0D2EBB9230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86857" cy="6858000"/>
          </a:xfrm>
          <a:custGeom>
            <a:avLst/>
            <a:gdLst>
              <a:gd name="connsiteX0" fmla="*/ 0 w 6086857"/>
              <a:gd name="connsiteY0" fmla="*/ 0 h 6858000"/>
              <a:gd name="connsiteX1" fmla="*/ 4873879 w 6086857"/>
              <a:gd name="connsiteY1" fmla="*/ 0 h 6858000"/>
              <a:gd name="connsiteX2" fmla="*/ 4936862 w 6086857"/>
              <a:gd name="connsiteY2" fmla="*/ 69271 h 6858000"/>
              <a:gd name="connsiteX3" fmla="*/ 6086857 w 6086857"/>
              <a:gd name="connsiteY3" fmla="*/ 3429000 h 6858000"/>
              <a:gd name="connsiteX4" fmla="*/ 4936862 w 6086857"/>
              <a:gd name="connsiteY4" fmla="*/ 6788730 h 6858000"/>
              <a:gd name="connsiteX5" fmla="*/ 4873879 w 6086857"/>
              <a:gd name="connsiteY5" fmla="*/ 6858000 h 6858000"/>
              <a:gd name="connsiteX6" fmla="*/ 0 w 608685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6857" h="6858000">
                <a:moveTo>
                  <a:pt x="0" y="0"/>
                </a:moveTo>
                <a:lnTo>
                  <a:pt x="4873879" y="0"/>
                </a:lnTo>
                <a:lnTo>
                  <a:pt x="4936862" y="69271"/>
                </a:lnTo>
                <a:cubicBezTo>
                  <a:pt x="5647388" y="929100"/>
                  <a:pt x="6086857" y="2116944"/>
                  <a:pt x="6086857" y="3429000"/>
                </a:cubicBezTo>
                <a:cubicBezTo>
                  <a:pt x="6086857" y="4741056"/>
                  <a:pt x="5647388" y="5928900"/>
                  <a:pt x="4936862" y="6788730"/>
                </a:cubicBezTo>
                <a:lnTo>
                  <a:pt x="487387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DB7DE9E-32AB-1468-DB2E-94F26597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904" y="856488"/>
            <a:ext cx="4992624" cy="1173761"/>
          </a:xfrm>
        </p:spPr>
        <p:txBody>
          <a:bodyPr anchor="b">
            <a:normAutofit/>
          </a:bodyPr>
          <a:lstStyle/>
          <a:p>
            <a:r>
              <a:rPr lang="pt-BR" sz="3400"/>
              <a:t>Missão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7A0CBFF4-EA32-4FE2-BA6B-8F3A6E6ED1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253806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C8D5885-2804-4D3C-BE31-902E4D327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769" y="2185062"/>
            <a:ext cx="498348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4E01C3D-7209-9CF0-CD6D-A232C9FC70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4904" y="2522949"/>
            <a:ext cx="5065776" cy="3402363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pt-BR" sz="1800" dirty="0"/>
              <a:t>Nossa missão é clara: fornecer produtos e serviços de vidro que superem as expectativas dos clientes. </a:t>
            </a:r>
          </a:p>
          <a:p>
            <a:pPr marL="0" indent="0">
              <a:buNone/>
            </a:pPr>
            <a:r>
              <a:rPr lang="pt-BR" sz="1800" dirty="0"/>
              <a:t>Buscamos a excelência em cada detalhe, garantindo segurança, beleza e funcionalidade.</a:t>
            </a:r>
          </a:p>
        </p:txBody>
      </p:sp>
    </p:spTree>
    <p:extLst>
      <p:ext uri="{BB962C8B-B14F-4D97-AF65-F5344CB8AC3E}">
        <p14:creationId xmlns:p14="http://schemas.microsoft.com/office/powerpoint/2010/main" val="17665620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3EAF38DC-B069-4F74-89ED-92C7579C3D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Tubos de ensaio fluorescentes">
            <a:extLst>
              <a:ext uri="{FF2B5EF4-FFF2-40B4-BE49-F238E27FC236}">
                <a16:creationId xmlns:a16="http://schemas.microsoft.com/office/drawing/2014/main" id="{F2A1C587-F525-DAFD-3BBE-EF7FEA9646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629" r="10231" b="-1"/>
          <a:stretch/>
        </p:blipFill>
        <p:spPr>
          <a:xfrm>
            <a:off x="4883022" y="10"/>
            <a:ext cx="7308978" cy="6857990"/>
          </a:xfrm>
          <a:custGeom>
            <a:avLst/>
            <a:gdLst/>
            <a:ahLst/>
            <a:cxnLst/>
            <a:rect l="l" t="t" r="r" b="b"/>
            <a:pathLst>
              <a:path w="7308978" h="6858000">
                <a:moveTo>
                  <a:pt x="0" y="0"/>
                </a:moveTo>
                <a:lnTo>
                  <a:pt x="7308978" y="0"/>
                </a:lnTo>
                <a:lnTo>
                  <a:pt x="7308978" y="6858000"/>
                </a:lnTo>
                <a:lnTo>
                  <a:pt x="0" y="6858000"/>
                </a:lnTo>
                <a:lnTo>
                  <a:pt x="62983" y="6788730"/>
                </a:lnTo>
                <a:cubicBezTo>
                  <a:pt x="773509" y="5928900"/>
                  <a:pt x="1212978" y="4741056"/>
                  <a:pt x="1212978" y="3429000"/>
                </a:cubicBezTo>
                <a:cubicBezTo>
                  <a:pt x="1212978" y="2116944"/>
                  <a:pt x="773509" y="929100"/>
                  <a:pt x="62983" y="69271"/>
                </a:cubicBezTo>
                <a:close/>
              </a:path>
            </a:pathLst>
          </a:custGeom>
        </p:spPr>
      </p:pic>
      <p:sp useBgFill="1">
        <p:nvSpPr>
          <p:cNvPr id="47" name="Freeform: Shape 46">
            <a:extLst>
              <a:ext uri="{FF2B5EF4-FFF2-40B4-BE49-F238E27FC236}">
                <a16:creationId xmlns:a16="http://schemas.microsoft.com/office/drawing/2014/main" id="{83549E37-C86B-4401-90BD-D8BF83859F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1" cy="6858000"/>
          </a:xfrm>
          <a:custGeom>
            <a:avLst/>
            <a:gdLst>
              <a:gd name="connsiteX0" fmla="*/ 0 w 6096001"/>
              <a:gd name="connsiteY0" fmla="*/ 0 h 6858000"/>
              <a:gd name="connsiteX1" fmla="*/ 4883023 w 6096001"/>
              <a:gd name="connsiteY1" fmla="*/ 0 h 6858000"/>
              <a:gd name="connsiteX2" fmla="*/ 4946006 w 6096001"/>
              <a:gd name="connsiteY2" fmla="*/ 69271 h 6858000"/>
              <a:gd name="connsiteX3" fmla="*/ 6096001 w 6096001"/>
              <a:gd name="connsiteY3" fmla="*/ 3429000 h 6858000"/>
              <a:gd name="connsiteX4" fmla="*/ 4946006 w 6096001"/>
              <a:gd name="connsiteY4" fmla="*/ 6788730 h 6858000"/>
              <a:gd name="connsiteX5" fmla="*/ 4883023 w 6096001"/>
              <a:gd name="connsiteY5" fmla="*/ 6858000 h 6858000"/>
              <a:gd name="connsiteX6" fmla="*/ 0 w 609600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1" h="6858000">
                <a:moveTo>
                  <a:pt x="0" y="0"/>
                </a:moveTo>
                <a:lnTo>
                  <a:pt x="4883023" y="0"/>
                </a:lnTo>
                <a:lnTo>
                  <a:pt x="4946006" y="69271"/>
                </a:lnTo>
                <a:cubicBezTo>
                  <a:pt x="5656532" y="929100"/>
                  <a:pt x="6096001" y="2116944"/>
                  <a:pt x="6096001" y="3429000"/>
                </a:cubicBezTo>
                <a:cubicBezTo>
                  <a:pt x="6096001" y="4741056"/>
                  <a:pt x="5656532" y="5928900"/>
                  <a:pt x="4946006" y="6788730"/>
                </a:cubicBezTo>
                <a:lnTo>
                  <a:pt x="4883023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49" name="Freeform: Shape 48">
            <a:extLst>
              <a:ext uri="{FF2B5EF4-FFF2-40B4-BE49-F238E27FC236}">
                <a16:creationId xmlns:a16="http://schemas.microsoft.com/office/drawing/2014/main" id="{8A17784E-76D8-4521-A77D-0D2EBB9230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86857" cy="6858000"/>
          </a:xfrm>
          <a:custGeom>
            <a:avLst/>
            <a:gdLst>
              <a:gd name="connsiteX0" fmla="*/ 0 w 6086857"/>
              <a:gd name="connsiteY0" fmla="*/ 0 h 6858000"/>
              <a:gd name="connsiteX1" fmla="*/ 4873879 w 6086857"/>
              <a:gd name="connsiteY1" fmla="*/ 0 h 6858000"/>
              <a:gd name="connsiteX2" fmla="*/ 4936862 w 6086857"/>
              <a:gd name="connsiteY2" fmla="*/ 69271 h 6858000"/>
              <a:gd name="connsiteX3" fmla="*/ 6086857 w 6086857"/>
              <a:gd name="connsiteY3" fmla="*/ 3429000 h 6858000"/>
              <a:gd name="connsiteX4" fmla="*/ 4936862 w 6086857"/>
              <a:gd name="connsiteY4" fmla="*/ 6788730 h 6858000"/>
              <a:gd name="connsiteX5" fmla="*/ 4873879 w 6086857"/>
              <a:gd name="connsiteY5" fmla="*/ 6858000 h 6858000"/>
              <a:gd name="connsiteX6" fmla="*/ 0 w 608685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6857" h="6858000">
                <a:moveTo>
                  <a:pt x="0" y="0"/>
                </a:moveTo>
                <a:lnTo>
                  <a:pt x="4873879" y="0"/>
                </a:lnTo>
                <a:lnTo>
                  <a:pt x="4936862" y="69271"/>
                </a:lnTo>
                <a:cubicBezTo>
                  <a:pt x="5647388" y="929100"/>
                  <a:pt x="6086857" y="2116944"/>
                  <a:pt x="6086857" y="3429000"/>
                </a:cubicBezTo>
                <a:cubicBezTo>
                  <a:pt x="6086857" y="4741056"/>
                  <a:pt x="5647388" y="5928900"/>
                  <a:pt x="4936862" y="6788730"/>
                </a:cubicBezTo>
                <a:lnTo>
                  <a:pt x="4873879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CB0DB5A-FE81-2BB1-8176-F1490C0BC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904" y="856488"/>
            <a:ext cx="4992624" cy="1173761"/>
          </a:xfrm>
        </p:spPr>
        <p:txBody>
          <a:bodyPr anchor="b">
            <a:normAutofit/>
          </a:bodyPr>
          <a:lstStyle/>
          <a:p>
            <a:r>
              <a:rPr lang="pt-BR" sz="3400"/>
              <a:t>Visão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7A0CBFF4-EA32-4FE2-BA6B-8F3A6E6ED1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253806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FC8D5885-2804-4D3C-BE31-902E4D3279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7769" y="2185062"/>
            <a:ext cx="498348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263DD7E-7896-8D81-076E-938290265A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4904" y="2522949"/>
            <a:ext cx="5065776" cy="3402363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pt-BR" sz="1800"/>
              <a:t>Olhamos para o futuro com determinação. Queremos ser reconhecidos como o grupo líder em soluções de vidro, impulsionando a inovação e moldando o amanhã.</a:t>
            </a:r>
            <a:endParaRPr lang="pt-BR" sz="1800" dirty="0"/>
          </a:p>
        </p:txBody>
      </p:sp>
    </p:spTree>
    <p:extLst>
      <p:ext uri="{BB962C8B-B14F-4D97-AF65-F5344CB8AC3E}">
        <p14:creationId xmlns:p14="http://schemas.microsoft.com/office/powerpoint/2010/main" val="9620885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9" name="Rectangle 68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804E1C-61B2-362D-D4DC-7C96A29AF2F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73" r="2377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71" name="Rectangle 70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BFEBD32-CD91-7FC5-506D-E6A851919B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pt-BR" sz="2800"/>
              <a:t>Nossos Serviços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solidFill>
              <a:schemeClr val="tx2">
                <a:lumMod val="25000"/>
                <a:lumOff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12BEABA-3A70-A898-F830-C960BDF165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4739386" cy="3207258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pt-BR" sz="1600" dirty="0"/>
              <a:t>Vamos além da entrega de produtos:</a:t>
            </a:r>
          </a:p>
          <a:p>
            <a:pPr marL="0" indent="0">
              <a:buNone/>
            </a:pPr>
            <a:endParaRPr lang="pt-BR" sz="1600" dirty="0"/>
          </a:p>
          <a:p>
            <a:pPr marL="0" indent="0">
              <a:buNone/>
            </a:pPr>
            <a:r>
              <a:rPr lang="pt-BR" sz="1600" dirty="0"/>
              <a:t>o	Envidraçamento de Sacadas: Ampliamos espaços com isolamento acústico e térmico.</a:t>
            </a:r>
          </a:p>
          <a:p>
            <a:pPr marL="0" indent="0">
              <a:buNone/>
            </a:pPr>
            <a:r>
              <a:rPr lang="pt-BR" sz="1600" dirty="0"/>
              <a:t>o	Box de Vidro: Segurança e estilo para banheiros.</a:t>
            </a:r>
          </a:p>
          <a:p>
            <a:pPr marL="0" indent="0">
              <a:buNone/>
            </a:pPr>
            <a:r>
              <a:rPr lang="pt-BR" sz="1600" dirty="0"/>
              <a:t>o	Espelhos Decorativos: Reflexos de bom gosto.</a:t>
            </a:r>
          </a:p>
          <a:p>
            <a:pPr marL="0" indent="0">
              <a:buNone/>
            </a:pPr>
            <a:endParaRPr lang="pt-BR" sz="1600" dirty="0"/>
          </a:p>
        </p:txBody>
      </p:sp>
    </p:spTree>
    <p:extLst>
      <p:ext uri="{BB962C8B-B14F-4D97-AF65-F5344CB8AC3E}">
        <p14:creationId xmlns:p14="http://schemas.microsoft.com/office/powerpoint/2010/main" val="13949453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7" name="Rectangle 48">
            <a:extLst>
              <a:ext uri="{FF2B5EF4-FFF2-40B4-BE49-F238E27FC236}">
                <a16:creationId xmlns:a16="http://schemas.microsoft.com/office/drawing/2014/main" id="{69A38EBA-6E97-44A4-B4B8-D9FB5D33FD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79921F9-EA41-56C2-6CE0-1A99DC8F3A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" y="991443"/>
            <a:ext cx="4502858" cy="1087819"/>
          </a:xfrm>
        </p:spPr>
        <p:txBody>
          <a:bodyPr anchor="b">
            <a:normAutofit/>
          </a:bodyPr>
          <a:lstStyle/>
          <a:p>
            <a:r>
              <a:rPr lang="pt-BR" sz="3400"/>
              <a:t>Nossos Valores</a:t>
            </a:r>
          </a:p>
        </p:txBody>
      </p:sp>
      <p:sp>
        <p:nvSpPr>
          <p:cNvPr id="58" name="!!accent">
            <a:extLst>
              <a:ext uri="{FF2B5EF4-FFF2-40B4-BE49-F238E27FC236}">
                <a16:creationId xmlns:a16="http://schemas.microsoft.com/office/drawing/2014/main" id="{33AE4636-AEEC-45D6-84D4-7AC2DA48EC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9223" y="387939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9" name="Rectangle 52">
            <a:extLst>
              <a:ext uri="{FF2B5EF4-FFF2-40B4-BE49-F238E27FC236}">
                <a16:creationId xmlns:a16="http://schemas.microsoft.com/office/drawing/2014/main" id="{8D9CE0F4-2EB2-4F1F-8AAC-DB3571D9FE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1480" y="2285541"/>
            <a:ext cx="44805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Espaço Reservado para Conteúdo 2">
            <a:extLst>
              <a:ext uri="{FF2B5EF4-FFF2-40B4-BE49-F238E27FC236}">
                <a16:creationId xmlns:a16="http://schemas.microsoft.com/office/drawing/2014/main" id="{609476C5-2913-9BF8-F14A-3AD42E4DDE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1480" y="2684095"/>
            <a:ext cx="4632468" cy="349286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pt-BR" sz="1700" dirty="0"/>
              <a:t>Nossos valores são a base de tudo o que fazemos:</a:t>
            </a:r>
          </a:p>
          <a:p>
            <a:pPr marL="0" indent="0">
              <a:buNone/>
            </a:pPr>
            <a:endParaRPr lang="pt-BR" sz="1700" dirty="0"/>
          </a:p>
          <a:p>
            <a:pPr marL="0" indent="0">
              <a:buNone/>
            </a:pPr>
            <a:r>
              <a:rPr lang="pt-BR" sz="1700" dirty="0"/>
              <a:t>o	Ética: Agimos com integridade e transparência.</a:t>
            </a:r>
          </a:p>
          <a:p>
            <a:pPr marL="0" indent="0">
              <a:buNone/>
            </a:pPr>
            <a:r>
              <a:rPr lang="pt-BR" sz="1700" dirty="0"/>
              <a:t>o	Sustentabilidade: Respeitamos o meio ambiente e promovemos práticas responsáveis.</a:t>
            </a:r>
          </a:p>
          <a:p>
            <a:pPr marL="0" indent="0">
              <a:buNone/>
            </a:pPr>
            <a:r>
              <a:rPr lang="pt-BR" sz="1700" dirty="0"/>
              <a:t>o	Excelência no Atendimento: Cada cliente é único, e nossa dedicação reflete isso.</a:t>
            </a:r>
          </a:p>
          <a:p>
            <a:pPr marL="0" indent="0">
              <a:buNone/>
            </a:pPr>
            <a:endParaRPr lang="pt-BR" sz="1700" dirty="0"/>
          </a:p>
        </p:txBody>
      </p:sp>
      <p:pic>
        <p:nvPicPr>
          <p:cNvPr id="5" name="Picture 4" descr="Navio de papel amarelo liderando navios brancos">
            <a:extLst>
              <a:ext uri="{FF2B5EF4-FFF2-40B4-BE49-F238E27FC236}">
                <a16:creationId xmlns:a16="http://schemas.microsoft.com/office/drawing/2014/main" id="{EFA3E76D-993A-ADCA-3378-95D206FA74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755" r="-2" b="-2"/>
          <a:stretch/>
        </p:blipFill>
        <p:spPr>
          <a:xfrm>
            <a:off x="5385816" y="-2"/>
            <a:ext cx="6806184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0951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4" name="Rectangle 53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742160-C790-266B-A183-0FAD764C848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627" b="-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56" name="Rectangle 55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4F643C3-0E1F-F56C-79A1-6D72E1CFF7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pt-BR" sz="2800"/>
              <a:t>Nossos Produtos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solidFill>
              <a:schemeClr val="tx2">
                <a:lumMod val="25000"/>
                <a:lumOff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2B9DB8D-FFDD-625C-9689-F68B0326E5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4668266" cy="3207258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pt-BR" sz="1600" dirty="0"/>
              <a:t>Nossa linha de produtos é diversificada:</a:t>
            </a:r>
          </a:p>
          <a:p>
            <a:pPr marL="0" indent="0">
              <a:buNone/>
            </a:pPr>
            <a:endParaRPr lang="pt-BR" sz="1600" dirty="0"/>
          </a:p>
          <a:p>
            <a:pPr marL="0" indent="0">
              <a:buNone/>
            </a:pPr>
            <a:r>
              <a:rPr lang="pt-BR" sz="1600" dirty="0"/>
              <a:t>o	Vidros Temperados: Segurança e resistência para projetos arrojados.</a:t>
            </a:r>
          </a:p>
          <a:p>
            <a:pPr marL="0" indent="0">
              <a:buNone/>
            </a:pPr>
            <a:r>
              <a:rPr lang="pt-BR" sz="1600" dirty="0"/>
              <a:t>o	Blindex: A marca de confiança em vidros de segurança.</a:t>
            </a:r>
          </a:p>
          <a:p>
            <a:pPr marL="0" indent="0">
              <a:buNone/>
            </a:pPr>
            <a:r>
              <a:rPr lang="pt-BR" sz="1600" dirty="0"/>
              <a:t>o	Tampos de Mesa: Elegância e funcionalidade em cada detalhe.</a:t>
            </a:r>
          </a:p>
          <a:p>
            <a:pPr marL="0" indent="0">
              <a:buNone/>
            </a:pPr>
            <a:endParaRPr lang="pt-BR" sz="1600" dirty="0"/>
          </a:p>
        </p:txBody>
      </p:sp>
    </p:spTree>
    <p:extLst>
      <p:ext uri="{BB962C8B-B14F-4D97-AF65-F5344CB8AC3E}">
        <p14:creationId xmlns:p14="http://schemas.microsoft.com/office/powerpoint/2010/main" val="12446889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Perfil da cidade através de um edifício de escritórios">
            <a:extLst>
              <a:ext uri="{FF2B5EF4-FFF2-40B4-BE49-F238E27FC236}">
                <a16:creationId xmlns:a16="http://schemas.microsoft.com/office/drawing/2014/main" id="{CCFFDAB1-4CF4-E66D-6EB3-3A03E9E91B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76" r="12618" b="-2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AD0C00C-4B7E-DEB2-4C54-06E194553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pt-BR" sz="2800"/>
              <a:t>Vidros Temperados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solidFill>
              <a:schemeClr val="tx2">
                <a:lumMod val="25000"/>
                <a:lumOff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DAF405C-5185-F873-D95A-7DA8C4810F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4495874" cy="3207258"/>
          </a:xfrm>
        </p:spPr>
        <p:txBody>
          <a:bodyPr anchor="t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pt-BR" sz="1700" dirty="0"/>
              <a:t>A Fortaleza Transparente</a:t>
            </a:r>
            <a:br>
              <a:rPr lang="pt-BR" sz="1700" dirty="0"/>
            </a:br>
            <a:br>
              <a:rPr lang="pt-BR" sz="1700" dirty="0"/>
            </a:br>
            <a:r>
              <a:rPr lang="pt-BR" sz="1700" dirty="0"/>
              <a:t>Nossos vidros temperados são projetados para superar os desafios arquitetônicos modernos, oferecendo até cinco vezes mais resistência que o vidro comum.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pt-BR" sz="1700" dirty="0"/>
              <a:t>Eles são a escolha ideal para projetos que demandam segurança sem comprometer a estética.</a:t>
            </a:r>
          </a:p>
        </p:txBody>
      </p:sp>
    </p:spTree>
    <p:extLst>
      <p:ext uri="{BB962C8B-B14F-4D97-AF65-F5344CB8AC3E}">
        <p14:creationId xmlns:p14="http://schemas.microsoft.com/office/powerpoint/2010/main" val="3916221710"/>
      </p:ext>
    </p:extLst>
  </p:cSld>
  <p:clrMapOvr>
    <a:masterClrMapping/>
  </p:clrMapOvr>
</p:sld>
</file>

<file path=ppt/theme/theme1.xml><?xml version="1.0" encoding="utf-8"?>
<a:theme xmlns:a="http://schemas.openxmlformats.org/drawingml/2006/main" name="AccentBoxVTI">
  <a:themeElements>
    <a:clrScheme name="AnalogousFromLightSeedLeftStep">
      <a:dk1>
        <a:srgbClr val="000000"/>
      </a:dk1>
      <a:lt1>
        <a:srgbClr val="FFFFFF"/>
      </a:lt1>
      <a:dk2>
        <a:srgbClr val="243341"/>
      </a:dk2>
      <a:lt2>
        <a:srgbClr val="E8E7E2"/>
      </a:lt2>
      <a:accent1>
        <a:srgbClr val="969FC6"/>
      </a:accent1>
      <a:accent2>
        <a:srgbClr val="7FA3BA"/>
      </a:accent2>
      <a:accent3>
        <a:srgbClr val="82ACAB"/>
      </a:accent3>
      <a:accent4>
        <a:srgbClr val="77AE95"/>
      </a:accent4>
      <a:accent5>
        <a:srgbClr val="84AE8A"/>
      </a:accent5>
      <a:accent6>
        <a:srgbClr val="87AF78"/>
      </a:accent6>
      <a:hlink>
        <a:srgbClr val="8D8355"/>
      </a:hlink>
      <a:folHlink>
        <a:srgbClr val="7F7F7F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</TotalTime>
  <Words>739</Words>
  <Application>Microsoft Office PowerPoint</Application>
  <PresentationFormat>Widescreen</PresentationFormat>
  <Paragraphs>84</Paragraphs>
  <Slides>21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21</vt:i4>
      </vt:variant>
    </vt:vector>
  </HeadingPairs>
  <TitlesOfParts>
    <vt:vector size="25" baseType="lpstr">
      <vt:lpstr>Arial</vt:lpstr>
      <vt:lpstr>Avenir Next LT Pro</vt:lpstr>
      <vt:lpstr>Calibri</vt:lpstr>
      <vt:lpstr>AccentBoxVTI</vt:lpstr>
      <vt:lpstr>AURUM GLASSES GROUP   </vt:lpstr>
      <vt:lpstr>Sobre Nós</vt:lpstr>
      <vt:lpstr>Nossa História</vt:lpstr>
      <vt:lpstr>Missão</vt:lpstr>
      <vt:lpstr>Visão</vt:lpstr>
      <vt:lpstr>Nossos Serviços</vt:lpstr>
      <vt:lpstr>Nossos Valores</vt:lpstr>
      <vt:lpstr>Nossos Produtos</vt:lpstr>
      <vt:lpstr>Vidros Temperados</vt:lpstr>
      <vt:lpstr>Blindex</vt:lpstr>
      <vt:lpstr>Tampos de Mesa</vt:lpstr>
      <vt:lpstr>Kits para Box</vt:lpstr>
      <vt:lpstr>Acessórios e Espelhos</vt:lpstr>
      <vt:lpstr>Envidraçamento de Sacadas</vt:lpstr>
      <vt:lpstr>Box de Vidro</vt:lpstr>
      <vt:lpstr>Espelhos Decorativos</vt:lpstr>
      <vt:lpstr>Qualidade e Segurança</vt:lpstr>
      <vt:lpstr>Modos Operacionais</vt:lpstr>
      <vt:lpstr>Projetos Realizados</vt:lpstr>
      <vt:lpstr>Casos de Sucesso</vt:lpstr>
      <vt:lpstr>Fale Conosco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AURUM GROUP   </dc:title>
  <dc:creator>Leonardo Palha</dc:creator>
  <cp:lastModifiedBy>Leonardo Palha</cp:lastModifiedBy>
  <cp:revision>1</cp:revision>
  <dcterms:created xsi:type="dcterms:W3CDTF">2024-04-09T14:38:04Z</dcterms:created>
  <dcterms:modified xsi:type="dcterms:W3CDTF">2024-04-09T16:44:22Z</dcterms:modified>
</cp:coreProperties>
</file>